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3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flickr.com/photos/druclimb/56763994/in/photostream/" Type="http://schemas.openxmlformats.org/officeDocument/2006/relationships/hyperlink" TargetMode="External" Id="rId4"/><Relationship Target="../media/image11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5.png" Type="http://schemas.openxmlformats.org/officeDocument/2006/relationships/image" Id="rId4"/><Relationship Target="../media/image23.png" Type="http://schemas.openxmlformats.org/officeDocument/2006/relationships/image" Id="rId3"/><Relationship Target="../media/image21.pn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6.gif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gif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6.jpg" Type="http://schemas.openxmlformats.org/officeDocument/2006/relationships/image" Id="rId4"/><Relationship Target="../media/image17.jpg" Type="http://schemas.openxmlformats.org/officeDocument/2006/relationships/image" Id="rId3"/><Relationship Target="../media/image20.jp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2.gif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9.gif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y="914400" x="4368800"/>
            <a:ext cy="2467675" cx="56931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Ecology</a:t>
            </a:r>
          </a:p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y="2235200" x="5283200"/>
            <a:ext cy="810474" cx="4079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3</a:t>
            </a:r>
          </a:p>
        </p:txBody>
      </p:sp>
      <p:pic>
        <p:nvPicPr>
          <p:cNvPr id="21" name="Shape 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06400" x="609600"/>
            <a:ext cy="6350000" cx="42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/>
        </p:nvSpPr>
        <p:spPr>
          <a:xfrm>
            <a:off y="6802425" x="608700"/>
            <a:ext cy="673199" cx="52170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1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by </a:t>
            </a:r>
            <a:r>
              <a:rPr u="sng" sz="1333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http://www.flickr.com/photos/druclimb/56763994/in/photostream/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136150" x="120825"/>
            <a:ext cy="400799" cx="9550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400" lang="en-US"/>
              <a:t>Quick Check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893550" x="197475"/>
            <a:ext cy="6189899" cx="9645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1.  All the different populations in an area make up the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/>
              <a:t>    a) biosphere           b) ecosystem           c) community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-US"/>
              <a:t>2.  Ecology is the study of the _________________ of organisms with the environment.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-US"/>
              <a:t>3.  The part of the earth that can support life is the _________.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-US"/>
              <a:t>4.  All the living and non-living factors in an area make up the: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   a) population           b) ecosystem           c) community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5.  A desert, rain forest, tundra and grassland are all different kinds of:</a:t>
            </a:r>
          </a:p>
          <a:p>
            <a:pPr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	a) biospheres            b. biomes            c) biotics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303825" x="303450"/>
            <a:ext cy="2506800" cx="96171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sz="3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Ecological </a:t>
            </a:r>
            <a:r>
              <a:rPr b="1" sz="3500" lang="en-US"/>
              <a:t>M</a:t>
            </a:r>
            <a:r>
              <a:rPr b="1" sz="3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ethods</a:t>
            </a: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how do we study </a:t>
            </a:r>
            <a:r>
              <a:rPr sz="3200" lang="en-US"/>
              <a:t>ecology</a:t>
            </a: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Observing  -  </a:t>
            </a:r>
            <a:b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Experimenting</a:t>
            </a:r>
            <a:b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16225" x="4436225"/>
            <a:ext cy="5003775" cx="53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y="3882050" x="186025"/>
            <a:ext cy="1593599" cx="3657600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u="sng" sz="33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  <a:r>
              <a:rPr sz="33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</a:t>
            </a:r>
            <a:r>
              <a:rPr sz="3300" lang="en-US"/>
              <a:t> used</a:t>
            </a:r>
            <a:r>
              <a:rPr sz="33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make predictions.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303825" x="303450"/>
            <a:ext cy="1315800" cx="9617124"/>
          </a:xfrm>
          <a:prstGeom prst="rect">
            <a:avLst/>
          </a:prstGeom>
          <a:ln w="9525" cap="flat">
            <a:solidFill>
              <a:srgbClr val="98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Sometimes, you must be cautious in how a model interprets data....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38400" x="3962400"/>
            <a:ext cy="4764400" cx="58979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y="1930400" x="406400"/>
            <a:ext cy="5494849" cx="3171700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Imagine graphing a person's height as they age.  One could predict that by the time they were age 30, they would be 22 feet tall.  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However, the model would need to account for the slowing of growth after adolescence.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y="203200" x="203200"/>
            <a:ext cy="7316300" cx="98430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 A group of animals that live in the same area and can interbreed is called a (n) _____________________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 The study of organisms and their interactions with the environment is known as ___________________________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 A large area that has a particular climate and distinct plants and animals is called a ____________________________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 All of the different populations living in an area (plants, rabbits, coyotes...) is called the _________________________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 An ecosystem includes all the living and ___________ factors in an area.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 The portion of the planet that can sustain life is the  ________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 Animals that can interbreed are called a(n) ____________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151225" x="267550"/>
            <a:ext cy="3395699" cx="9624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3-2 Energy Flow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Autotrophs (producers) - capture energy and convert to "food"               Ex.  Plants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Heterotrophs (consumers) - must eat things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/>
              <a:t>										   Ex.  Animals</a:t>
            </a:r>
          </a:p>
          <a:p>
            <a:pPr rtl="0" marR="0" indent="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marR="0" indent="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95275" x="2839525"/>
            <a:ext cy="3702075" cx="281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292100" x="178925"/>
            <a:ext cy="2438400" cx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406187" x="5878750"/>
            <a:ext cy="3019425" cx="381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>
            <a:stCxn id="102" idx="2"/>
          </p:cNvCxnSpPr>
          <p:nvPr/>
        </p:nvCxnSpPr>
        <p:spPr>
          <a:xfrm>
            <a:off y="5730500" x="1398125"/>
            <a:ext cy="783600" cx="2418600"/>
          </a:xfrm>
          <a:prstGeom prst="straightConnector1">
            <a:avLst/>
          </a:prstGeom>
          <a:noFill/>
          <a:ln w="762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05" name="Shape 105"/>
          <p:cNvCxnSpPr/>
          <p:nvPr/>
        </p:nvCxnSpPr>
        <p:spPr>
          <a:xfrm rot="10800000" flipH="1">
            <a:off y="5880225" x="4773850"/>
            <a:ext cy="545399" cx="1794300"/>
          </a:xfrm>
          <a:prstGeom prst="straightConnector1">
            <a:avLst/>
          </a:prstGeom>
          <a:noFill/>
          <a:ln w="762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86100" x="267550"/>
            <a:ext cy="6457200" cx="9624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u="sng" sz="3200" lang="en-US"/>
              <a:t>Types of Consumers</a:t>
            </a:r>
          </a:p>
          <a:p>
            <a:pPr rtl="0" lvl="0" marR="0" indent="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 indent="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Herbivores       </a:t>
            </a:r>
          </a:p>
          <a:p>
            <a:pPr rtl="0" lvl="0" marR="0" indent="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Carnivores</a:t>
            </a:r>
          </a:p>
          <a:p>
            <a:pPr rtl="0" lvl="0" marR="0" indent="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Omnivores</a:t>
            </a:r>
          </a:p>
          <a:p>
            <a:pPr rtl="0" lvl="0" marR="0" indent="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Detritivores / Decomposers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99450" x="299050"/>
            <a:ext cy="3743674" cx="95678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*SUNLIGHT is the main source of energy*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7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Photosynthesis - uses light energy to make "food"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20100" x="3002125"/>
            <a:ext cy="4533900" cx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37563" x="713750"/>
            <a:ext cy="2310475" cx="84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659825" x="787850"/>
            <a:ext cy="2247374" cx="83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y="3506550" x="3803250"/>
            <a:ext cy="310199" cx="836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y="6541050" x="1038475"/>
            <a:ext cy="863099" cx="75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-US">
                <a:solidFill>
                  <a:srgbClr val="980000"/>
                </a:solidFill>
              </a:rPr>
              <a:t>*You need to know this equation for the test!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99575" x="299200"/>
            <a:ext cy="1326649" cx="96247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69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Chemosynthesis - makes food from chemicals (some bacteria</a:t>
            </a:r>
            <a:r>
              <a:rPr sz="3692" lang="en-US"/>
              <a:t> do this</a:t>
            </a:r>
            <a:r>
              <a:rPr sz="369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28800" x="2743200"/>
            <a:ext cy="5181600" cx="63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y="3962400" x="304800"/>
            <a:ext cy="2993924" cx="2337850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 bacteria live in deep ocean vents, and make their food from chemicals in those vents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140950" x="251875"/>
            <a:ext cy="2712600" cx="9656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3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 CHAINS AND FOOD WEBS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466" lang="en-US"/>
              <a:t> </a:t>
            </a:r>
            <a:r>
              <a:rPr sz="3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sz="3000" lang="en-US"/>
              <a:t>shows </a:t>
            </a:r>
            <a:r>
              <a:rPr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flow of energy in an ecosystem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466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200" lang="en-US">
                <a:solidFill>
                  <a:srgbClr val="980000"/>
                </a:solidFill>
              </a:rPr>
              <a:t>*Note the direction of the arrows, they indicate where the energy is going when one organism consumes another.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y="2853550" x="141750"/>
            <a:ext cy="1183800" cx="9388200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3487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step in a chain or web is called a     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487" lang="en-US"/>
              <a:t>                    </a:t>
            </a:r>
            <a:r>
              <a:rPr sz="4000" lang="en-US"/>
              <a:t>   </a:t>
            </a:r>
            <a:r>
              <a:rPr u="sng"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TROPHIC LEVEL</a:t>
            </a:r>
          </a:p>
        </p:txBody>
      </p:sp>
      <p:sp>
        <p:nvSpPr>
          <p:cNvPr id="138" name="Shape 138"/>
          <p:cNvSpPr/>
          <p:nvPr/>
        </p:nvSpPr>
        <p:spPr>
          <a:xfrm>
            <a:off y="6561950" x="141750"/>
            <a:ext cy="786074" cx="21582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w="med" len="med" type="none"/>
                  <a:tailEnd w="med" len="med" type="none"/>
                </a:ln>
                <a:solidFill>
                  <a:srgbClr val="00FF00"/>
                </a:solidFill>
                <a:latin typeface="Arial"/>
              </a:rPr>
              <a:t>plant</a:t>
            </a:r>
          </a:p>
        </p:txBody>
      </p:sp>
      <p:sp>
        <p:nvSpPr>
          <p:cNvPr id="139" name="Shape 139"/>
          <p:cNvSpPr/>
          <p:nvPr/>
        </p:nvSpPr>
        <p:spPr>
          <a:xfrm>
            <a:off y="5814475" x="2392000"/>
            <a:ext cy="594149" cx="17478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w="med" len="med" type="none"/>
                  <a:tailEnd w="med" len="med" type="none"/>
                </a:ln>
                <a:solidFill>
                  <a:srgbClr val="783F04"/>
                </a:solidFill>
                <a:latin typeface="Arial"/>
              </a:rPr>
              <a:t>mouse</a:t>
            </a:r>
          </a:p>
        </p:txBody>
      </p:sp>
      <p:sp>
        <p:nvSpPr>
          <p:cNvPr id="140" name="Shape 140"/>
          <p:cNvSpPr/>
          <p:nvPr/>
        </p:nvSpPr>
        <p:spPr>
          <a:xfrm>
            <a:off y="5036678" x="4416050"/>
            <a:ext cy="690275" cx="22535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w="med" len="med" type="none"/>
                  <a:tailEnd w="med" len="med" type="none"/>
                </a:ln>
                <a:solidFill>
                  <a:srgbClr val="5B0F00"/>
                </a:solidFill>
                <a:latin typeface="Arial"/>
              </a:rPr>
              <a:t>snake</a:t>
            </a:r>
          </a:p>
        </p:txBody>
      </p:sp>
      <p:sp>
        <p:nvSpPr>
          <p:cNvPr id="141" name="Shape 141"/>
          <p:cNvSpPr/>
          <p:nvPr/>
        </p:nvSpPr>
        <p:spPr>
          <a:xfrm>
            <a:off y="4339000" x="6930222"/>
            <a:ext cy="690275" cx="27358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w="med" len="med" type="none"/>
                  <a:tailEnd w="med" len="med" type="none"/>
                </a:ln>
                <a:solidFill>
                  <a:srgbClr val="9900FF"/>
                </a:solidFill>
                <a:latin typeface="Arial"/>
              </a:rPr>
              <a:t>hawk</a:t>
            </a:r>
          </a:p>
        </p:txBody>
      </p:sp>
      <p:cxnSp>
        <p:nvCxnSpPr>
          <p:cNvPr id="142" name="Shape 142"/>
          <p:cNvCxnSpPr/>
          <p:nvPr/>
        </p:nvCxnSpPr>
        <p:spPr>
          <a:xfrm rot="10800000" flipH="1">
            <a:off y="6408625" x="2300000"/>
            <a:ext cy="659099" cx="1027200"/>
          </a:xfrm>
          <a:prstGeom prst="straightConnector1">
            <a:avLst/>
          </a:prstGeom>
          <a:noFill/>
          <a:ln w="762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43" name="Shape 143"/>
          <p:cNvCxnSpPr/>
          <p:nvPr/>
        </p:nvCxnSpPr>
        <p:spPr>
          <a:xfrm rot="10800000" flipH="1">
            <a:off y="5781975" x="4247125"/>
            <a:ext cy="350999" cx="1026299"/>
          </a:xfrm>
          <a:prstGeom prst="straightConnector1">
            <a:avLst/>
          </a:prstGeom>
          <a:noFill/>
          <a:ln w="762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44" name="Shape 144"/>
          <p:cNvCxnSpPr/>
          <p:nvPr/>
        </p:nvCxnSpPr>
        <p:spPr>
          <a:xfrm rot="10800000" flipH="1">
            <a:off y="5121775" x="6821975"/>
            <a:ext cy="350999" cx="1026299"/>
          </a:xfrm>
          <a:prstGeom prst="straightConnector1">
            <a:avLst/>
          </a:prstGeom>
          <a:noFill/>
          <a:ln w="762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45" name="Shape 145"/>
          <p:cNvSpPr txBox="1"/>
          <p:nvPr/>
        </p:nvSpPr>
        <p:spPr>
          <a:xfrm>
            <a:off y="6657837" x="3465200"/>
            <a:ext cy="594300" cx="52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-US"/>
              <a:t>1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y="5967650" x="5780325"/>
            <a:ext cy="594300" cx="382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-US"/>
              <a:t>2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y="5220162" x="8522925"/>
            <a:ext cy="594300" cx="52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-US"/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99350" x="303650"/>
            <a:ext cy="2309975" cx="96937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u="sng" sz="3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ECOLOGY</a:t>
            </a:r>
            <a:r>
              <a:rPr sz="3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the study of interactions among organisms with each other and with environment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u="sng" sz="3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BIOSPHERE</a:t>
            </a:r>
            <a:r>
              <a:rPr sz="3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portion of planet where life exists</a:t>
            </a:r>
          </a:p>
        </p:txBody>
      </p:sp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46400" x="2743200"/>
            <a:ext cy="3748549" cx="37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304800" x="304800"/>
            <a:ext cy="914400" cx="9550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Primary Productivity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1219200" x="304800"/>
            <a:ext cy="3660300" cx="9661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the rate at which organic matter is created by producers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457200" marL="1828800">
              <a:spcBef>
                <a:spcPts val="0"/>
              </a:spcBef>
              <a:buNone/>
            </a:pPr>
            <a:r>
              <a:rPr lang="en-US"/>
              <a:t>More plants = more productivity.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980000"/>
                </a:solidFill>
              </a:rPr>
              <a:t>Which of the following ecosystems has the greatest primary productivity?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  <a:p>
            <a:pPr indent="457200">
              <a:spcBef>
                <a:spcPts val="0"/>
              </a:spcBef>
              <a:buNone/>
            </a:pPr>
            <a:r>
              <a:rPr lang="en-US">
                <a:solidFill>
                  <a:srgbClr val="980000"/>
                </a:solidFill>
              </a:rPr>
              <a:t>a) rain forest           b)  desert            c)  tundra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020575" x="427450"/>
            <a:ext cy="2186324" cx="291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020575" x="3510425"/>
            <a:ext cy="2186324" cx="291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5020575" x="6593400"/>
            <a:ext cy="2186324" cx="328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69600" x="130550"/>
            <a:ext cy="7351200" cx="44232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Consumers  (1st)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Consumers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/>
              <a:t>(2nd)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Tertiary Consumers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/>
              <a:t>(3rd)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980000"/>
                </a:solidFill>
              </a:rPr>
              <a:t>* </a:t>
            </a:r>
            <a:r>
              <a:rPr sz="3200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Find the Omnivore.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8825" x="5319600"/>
            <a:ext cy="6646825" cx="456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304800" x="304800"/>
            <a:ext cy="1426499" cx="9707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400" lang="en-US"/>
              <a:t>Practice Another Food Web - Draw a lake ecosystem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y="146250" x="191875"/>
            <a:ext cy="1998000" cx="9624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Ecological Pyramids (fig 3-9)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Pyramid - shows how much energy is </a:t>
            </a:r>
            <a:r>
              <a:rPr sz="3200" lang="en-US"/>
              <a:t>produced at each level.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34725" x="1865025"/>
            <a:ext cy="4819500" cx="504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304800" x="304800"/>
            <a:ext cy="914400" cx="9550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Draw an energy pyramid for a prairie.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299575" x="299200"/>
            <a:ext cy="681900" cx="9624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Pyramid of Numbers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75000" x="2006050"/>
            <a:ext cy="5486399" cx="601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y="304800" x="304800"/>
            <a:ext cy="914400" cx="9550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Draw a pyramid of numbers for a lake.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y="6807575" x="552125"/>
            <a:ext cy="521400" cx="8754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/>
              <a:t>*An ecosystem cannot support very many top predators!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/>
        </p:nvSpPr>
        <p:spPr>
          <a:xfrm>
            <a:off y="95600" x="262750"/>
            <a:ext cy="3231600" cx="96344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800" lang="en-US">
                <a:solidFill>
                  <a:srgbClr val="000000"/>
                </a:solidFill>
              </a:rPr>
              <a:t>3.3 Biogeochemical Cycles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800" lang="en-US">
                <a:solidFill>
                  <a:srgbClr val="000000"/>
                </a:solidFill>
              </a:rPr>
              <a:t>(biology + geology + chemical)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800" lang="en-US">
                <a:solidFill>
                  <a:srgbClr val="000000"/>
                </a:solidFill>
              </a:rPr>
              <a:t>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800" lang="en-US">
                <a:solidFill>
                  <a:srgbClr val="000000"/>
                </a:solidFill>
              </a:rPr>
              <a:t>Matter is not used up, it is transformed, the same molecules are passed around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2800" lang="en-US"/>
              <a:t>Draw the Carbon Cycle</a:t>
            </a:r>
          </a:p>
          <a:p>
            <a:pPr rtl="0" marR="0" indent="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/>
        </p:nvSpPr>
        <p:spPr>
          <a:xfrm>
            <a:off y="64950" x="178000"/>
            <a:ext cy="2357699" cx="93278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u="sng" sz="2666" lang="en-US"/>
              <a:t>Water Cycle</a:t>
            </a:r>
          </a:p>
          <a:p>
            <a:pPr rtl="0" lvl="0" marR="0" indent="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ground water - water reserves</a:t>
            </a:r>
            <a:b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transpiration (from plants)</a:t>
            </a:r>
            <a:b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evaporation (from bodies of water)</a:t>
            </a:r>
            <a:b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precipitation (from clouds)</a:t>
            </a:r>
          </a:p>
          <a:p>
            <a:pPr rtl="0" lvl="0" marR="0" indent="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60943" x="0"/>
            <a:ext cy="5199312" cx="1016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/>
        </p:nvSpPr>
        <p:spPr>
          <a:xfrm>
            <a:off y="202925" x="407975"/>
            <a:ext cy="1529699" cx="93278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/>
              <a:t>The Nitrogen Cycle</a:t>
            </a:r>
          </a:p>
          <a:p>
            <a:pPr rtl="0" lvl="0" marR="0" indent="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6"/>
          </a:p>
          <a:p>
            <a:pPr rtl="0" lvl="0" marR="0" indent="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222222"/>
                </a:solidFill>
              </a:rPr>
              <a:t>Earth's atmosphere is </a:t>
            </a:r>
            <a:r>
              <a:rPr b="1" sz="2400" lang="en-US">
                <a:solidFill>
                  <a:srgbClr val="222222"/>
                </a:solidFill>
              </a:rPr>
              <a:t>78%</a:t>
            </a:r>
            <a:r>
              <a:rPr sz="2400" lang="en-US">
                <a:solidFill>
                  <a:srgbClr val="222222"/>
                </a:solidFill>
              </a:rPr>
              <a:t> nitrogen, </a:t>
            </a:r>
            <a:r>
              <a:rPr b="1" sz="2400" lang="en-US">
                <a:solidFill>
                  <a:srgbClr val="222222"/>
                </a:solidFill>
              </a:rPr>
              <a:t>21%</a:t>
            </a:r>
            <a:r>
              <a:rPr sz="2400" lang="en-US">
                <a:solidFill>
                  <a:srgbClr val="222222"/>
                </a:solidFill>
              </a:rPr>
              <a:t> oxygen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09275" x="1427150"/>
            <a:ext cy="5715000" cx="73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303825" x="303450"/>
            <a:ext cy="3734275" cx="96171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LEVELS OF ORGANIZATION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u="sng" sz="3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Species</a:t>
            </a:r>
            <a:r>
              <a:rPr sz="3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individuals that can breed with one another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u="sng" sz="3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r>
              <a:rPr sz="3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all the individuals of the same species (ducks) in an area</a:t>
            </a:r>
          </a:p>
        </p:txBody>
      </p:sp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267200" x="2032000"/>
            <a:ext cy="3332124" cx="53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/>
        </p:nvSpPr>
        <p:spPr>
          <a:xfrm>
            <a:off y="0" x="138150"/>
            <a:ext cy="7528199" cx="9797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Quick Check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900"/>
          </a:p>
          <a:p>
            <a:pPr rtl="0" lvl="0">
              <a:spcBef>
                <a:spcPts val="0"/>
              </a:spcBef>
              <a:buNone/>
            </a:pPr>
            <a:r>
              <a:rPr sz="1900" lang="en-US"/>
              <a:t>1.  An organism that only eats plants is called a ______________________________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900"/>
          </a:p>
          <a:p>
            <a:pPr rtl="0" lvl="0">
              <a:spcBef>
                <a:spcPts val="0"/>
              </a:spcBef>
              <a:buNone/>
            </a:pPr>
            <a:r>
              <a:rPr sz="1900" lang="en-US"/>
              <a:t>     On a food web, this organism is also called a ____________________ consumer.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900"/>
          </a:p>
          <a:p>
            <a:pPr rtl="0" lvl="0">
              <a:spcBef>
                <a:spcPts val="0"/>
              </a:spcBef>
              <a:buNone/>
            </a:pPr>
            <a:r>
              <a:rPr sz="1900" lang="en-US"/>
              <a:t>2.   What human activities cause carbon to be released into the atmosphere?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900"/>
          </a:p>
          <a:p>
            <a:pPr rtl="0" lvl="0">
              <a:spcBef>
                <a:spcPts val="0"/>
              </a:spcBef>
              <a:buNone/>
            </a:pPr>
            <a:r>
              <a:rPr sz="1900" lang="en-US"/>
              <a:t>3.  An ecosystem can support a [ small number  /  large number ] of top predators.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900"/>
          </a:p>
          <a:p>
            <a:pPr rtl="0" lvl="0">
              <a:spcBef>
                <a:spcPts val="0"/>
              </a:spcBef>
              <a:buNone/>
            </a:pPr>
            <a:r>
              <a:rPr sz="1900" lang="en-US"/>
              <a:t>4.   In a pyramid of numbers, what type of organism makes up the base of the pyramid?  [ producers  /  consumers  / predators ]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900"/>
          </a:p>
          <a:p>
            <a:pPr rtl="0" lvl="0">
              <a:spcBef>
                <a:spcPts val="0"/>
              </a:spcBef>
              <a:buNone/>
            </a:pPr>
            <a:r>
              <a:rPr sz="1900" lang="en-US"/>
              <a:t>5.  When plants lose water from their leaves, it is called _______________________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900"/>
          </a:p>
          <a:p>
            <a:pPr rtl="0" lvl="0">
              <a:spcBef>
                <a:spcPts val="0"/>
              </a:spcBef>
              <a:buNone/>
            </a:pPr>
            <a:r>
              <a:rPr sz="1900" lang="en-US"/>
              <a:t>6.  When it rains, it is called  _______________________________________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900"/>
          </a:p>
          <a:p>
            <a:pPr rtl="0" lvl="0">
              <a:spcBef>
                <a:spcPts val="0"/>
              </a:spcBef>
              <a:buNone/>
            </a:pPr>
            <a:r>
              <a:rPr sz="1900" lang="en-US"/>
              <a:t>7.  When liquid water turns into water vapor, it is called  _______________________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900"/>
          </a:p>
          <a:p>
            <a:pPr rtl="0" lvl="0">
              <a:spcBef>
                <a:spcPts val="0"/>
              </a:spcBef>
              <a:buNone/>
            </a:pPr>
            <a:r>
              <a:rPr sz="1900" lang="en-US"/>
              <a:t>8.  What element makes up the majority of the earth’s atmosphere? </a:t>
            </a:r>
          </a:p>
          <a:p>
            <a:pPr rtl="0" lvl="0">
              <a:spcBef>
                <a:spcPts val="0"/>
              </a:spcBef>
              <a:buNone/>
            </a:pPr>
            <a:r>
              <a:rPr sz="1900" lang="en-US"/>
              <a:t>           a)  carbon dioxide                 b) nitrogen                     c)  oxygen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900"/>
          </a:p>
          <a:p>
            <a:pPr rtl="0" lvl="0">
              <a:spcBef>
                <a:spcPts val="0"/>
              </a:spcBef>
              <a:buNone/>
            </a:pPr>
            <a:r>
              <a:rPr sz="1900" lang="en-US"/>
              <a:t>9. On a food web, secondary consumers are eaten by  _____________ consumers.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900"/>
          </a:p>
          <a:p>
            <a:pPr>
              <a:spcBef>
                <a:spcPts val="0"/>
              </a:spcBef>
              <a:buNone/>
            </a:pPr>
            <a:r>
              <a:rPr sz="1900" lang="en-US"/>
              <a:t>10.  On a food web, arrows represent  a)  the flow of energy         b) the passage of time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4800" x="3454400"/>
            <a:ext cy="6858000" cx="555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/>
        </p:nvSpPr>
        <p:spPr>
          <a:xfrm>
            <a:off y="1107925" x="214375"/>
            <a:ext cy="1751999" cx="27717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population is always composed of same-species organisms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303825" x="303450"/>
            <a:ext cy="1315800" cx="96171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- all the populations that live together in an area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31975" x="1625600"/>
            <a:ext cy="4444974" cx="64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/>
        </p:nvSpPr>
        <p:spPr>
          <a:xfrm>
            <a:off y="304800" x="203200"/>
            <a:ext cy="657649" cx="61725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in your backyard community?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92000" x="303525"/>
            <a:ext cy="1200949" cx="96425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7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 - the community plus the physical factors in an area (rain, light, soil..)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y="1929775" x="412475"/>
            <a:ext cy="3284599" cx="28674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Rotting Log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Koi Pond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Lake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Clump of Dirt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field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old maple tree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31975" x="3860800"/>
            <a:ext cy="3810000" cx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98500" x="303250"/>
            <a:ext cy="2118075" cx="95416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Biome - large area that has a particular climate, and particular species of plants and animals that live there (tundra)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31975" x="1422400"/>
            <a:ext cy="5584350" cx="68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Biosphere - the part of the earth that supports life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19200" x="1727200"/>
            <a:ext cy="6289900" cx="62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