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826000" x="762000"/>
            <a:ext cy="4572000" cx="6096000"/>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2" name="Shape 9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7" name="Shape 107"/>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4" name="Shape 11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1" name="Shape 12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8" name="Shape 12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5" name="Shape 135"/>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4" name="Shape 14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1" name="Shape 15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 name="Shape 26"/>
        <p:cNvGrpSpPr/>
        <p:nvPr/>
      </p:nvGrpSpPr>
      <p:grpSpPr>
        <a:xfrm>
          <a:off y="0" x="0"/>
          <a:ext cy="0" cx="0"/>
          <a:chOff y="0" x="0"/>
          <a:chExt cy="0" cx="0"/>
        </a:xfrm>
      </p:grpSpPr>
      <p:sp>
        <p:nvSpPr>
          <p:cNvPr id="27" name="Shape 2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 name="Shape 2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6" name="Shape 15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3" name="Shape 163"/>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0" name="Shape 170"/>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7" name="Shape 177"/>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5" name="Shape 185"/>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1" name="Shape 191"/>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1" name="Shape 20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6" name="Shape 20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1" name="Shape 21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6" name="Shape 21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1" name="Shape 22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 name="Shape 4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2" name="Shape 5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8" name="Shape 5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5" name="Shape 65"/>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3" name="Shape 73"/>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a:noFill/>
          <a:ln>
            <a:noFill/>
          </a:ln>
        </p:spPr>
        <p:txBody>
          <a:bodyPr bIns="91425" rIns="91425" lIns="91425" tIns="91425" anchor="t"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8" name="Shape 8"/>
          <p:cNvSpPr txBox="1"/>
          <p:nvPr>
            <p:ph idx="1" type="subTitle"/>
          </p:nvPr>
        </p:nvSpPr>
        <p:spPr>
          <a:xfrm>
            <a:off y="4572000" x="1828800"/>
            <a:ext cy="914400" cx="6502399"/>
          </a:xfrm>
          <a:prstGeom prst="rect">
            <a:avLst/>
          </a:prstGeom>
          <a:noFill/>
          <a:ln>
            <a:noFill/>
          </a:ln>
        </p:spPr>
        <p:txBody>
          <a:bodyPr bIns="91425" rIns="91425" lIns="91425" t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a:noFill/>
          <a:ln>
            <a:noFill/>
          </a:ln>
        </p:spPr>
        <p:txBody>
          <a:bodyPr bIns="91425" rIns="91425" lIns="91425" t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p:txBody>
      </p:sp>
      <p:sp>
        <p:nvSpPr>
          <p:cNvPr id="11" name="Shape 11"/>
          <p:cNvSpPr txBox="1"/>
          <p:nvPr>
            <p:ph idx="1" type="body"/>
          </p:nvPr>
        </p:nvSpPr>
        <p:spPr>
          <a:xfrm>
            <a:off y="1828800" x="304800"/>
            <a:ext cy="5486399" cx="9550400"/>
          </a:xfrm>
          <a:prstGeom prst="rect">
            <a:avLst/>
          </a:prstGeom>
          <a:noFill/>
          <a:ln>
            <a:noFill/>
          </a:ln>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a:noFill/>
          <a:ln>
            <a:noFill/>
          </a:ln>
        </p:spPr>
        <p:txBody>
          <a:bodyPr bIns="91425" rIns="91425" lIns="91425" t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p:txBody>
      </p:sp>
      <p:sp>
        <p:nvSpPr>
          <p:cNvPr id="14" name="Shape 14"/>
          <p:cNvSpPr txBox="1"/>
          <p:nvPr>
            <p:ph idx="1" type="body"/>
          </p:nvPr>
        </p:nvSpPr>
        <p:spPr>
          <a:xfrm>
            <a:off y="1828800" x="304800"/>
            <a:ext cy="5486399" cx="4470399"/>
          </a:xfrm>
          <a:prstGeom prst="rect">
            <a:avLst/>
          </a:prstGeom>
          <a:noFill/>
          <a:ln>
            <a:noFill/>
          </a:ln>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
        <p:nvSpPr>
          <p:cNvPr id="15" name="Shape 15"/>
          <p:cNvSpPr txBox="1"/>
          <p:nvPr>
            <p:ph idx="2" type="body"/>
          </p:nvPr>
        </p:nvSpPr>
        <p:spPr>
          <a:xfrm>
            <a:off y="1828800" x="5384800"/>
            <a:ext cy="5486399" cx="4470399"/>
          </a:xfrm>
          <a:prstGeom prst="rect">
            <a:avLst/>
          </a:prstGeom>
          <a:noFill/>
          <a:ln>
            <a:noFill/>
          </a:ln>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a:noFill/>
          <a:ln>
            <a:noFill/>
          </a:ln>
        </p:spPr>
        <p:txBody>
          <a:bodyPr bIns="91425" rIns="91425" lIns="91425" t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 Target="http://www.youtube.com/watch?v=LU8DDYz68kM" Type="http://schemas.openxmlformats.org/officeDocument/2006/relationships/hyperlink" TargetMode="External" Id="rId4"/><Relationship Target="../media/image28.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21.jpg" Type="http://schemas.openxmlformats.org/officeDocument/2006/relationships/image" Id="rId4"/><Relationship Target="../media/image19.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14.jpg" Type="http://schemas.openxmlformats.org/officeDocument/2006/relationships/image" Id="rId4"/><Relationship Target="../media/image18.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 Target="../media/image22.jpg" Type="http://schemas.openxmlformats.org/officeDocument/2006/relationships/image" Id="rId4"/><Relationship Target="../media/image15.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20.jpg" Type="http://schemas.openxmlformats.org/officeDocument/2006/relationships/image" Id="rId4"/><Relationship Target="../media/image17.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http://youtube.com/v/cMIRwCNvI94" Type="http://schemas.openxmlformats.org/officeDocument/2006/relationships/hyperlink" TargetMode="External" Id="rId4"/><Relationship Target="../media/image23.jp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 Target="../media/image29.png" Type="http://schemas.openxmlformats.org/officeDocument/2006/relationships/image" Id="rId4"/><Relationship Target="../media/image37.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27.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25.jpg" Type="http://schemas.openxmlformats.org/officeDocument/2006/relationships/image" Id="rId4"/><Relationship Target="../media/image30.jpg" Type="http://schemas.openxmlformats.org/officeDocument/2006/relationships/image" Id="rId3"/><Relationship Target="../media/image26.jpg" Type="http://schemas.openxmlformats.org/officeDocument/2006/relationships/image" Id="rId6"/><Relationship Target="../media/image32.jp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3.xml" Type="http://schemas.openxmlformats.org/officeDocument/2006/relationships/slideLayout" Id="rId1"/><Relationship Target="../media/image31.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13.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3.xml" Type="http://schemas.openxmlformats.org/officeDocument/2006/relationships/slideLayout" Id="rId1"/><Relationship Target="../media/image34.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33.jpg" Type="http://schemas.openxmlformats.org/officeDocument/2006/relationships/image" Id="rId4"/><Relationship Target="../media/image35.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3.xml" Type="http://schemas.openxmlformats.org/officeDocument/2006/relationships/slideLayout" Id="rId1"/><Relationship Target="../media/image36.jpg" Type="http://schemas.openxmlformats.org/officeDocument/2006/relationships/image" Id="rId4"/><Relationship Target="../media/image40.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3.xml" Type="http://schemas.openxmlformats.org/officeDocument/2006/relationships/slideLayout" Id="rId1"/><Relationship Target="../media/image38.jpg" Type="http://schemas.openxmlformats.org/officeDocument/2006/relationships/image" Id="rId4"/><Relationship Target="../media/image42.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41.jpg" Type="http://schemas.openxmlformats.org/officeDocument/2006/relationships/image" Id="rId4"/><Relationship Target="../media/image39.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46.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3.xml" Type="http://schemas.openxmlformats.org/officeDocument/2006/relationships/slideLayout" Id="rId1"/><Relationship Target="../media/image45.jpg" Type="http://schemas.openxmlformats.org/officeDocument/2006/relationships/image" Id="rId4"/><Relationship Target="../media/image44.jpg" Type="http://schemas.openxmlformats.org/officeDocument/2006/relationships/image" Id="rId3"/><Relationship Target="../media/image43.jpg" Type="http://schemas.openxmlformats.org/officeDocument/2006/relationships/image" Id="rId5"/></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3.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3.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 Target="../media/image07.gif"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 Target="../media/image03.jpg" Type="http://schemas.openxmlformats.org/officeDocument/2006/relationships/image" Id="rId4"/><Relationship Target="../media/image11.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4"/><Relationship Target="../media/image04.jpg" Type="http://schemas.openxmlformats.org/officeDocument/2006/relationships/image" Id="rId3"/><Relationship Target="../media/image00.jpg" Type="http://schemas.openxmlformats.org/officeDocument/2006/relationships/image" Id="rId6"/><Relationship Target="../media/image06.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http://youtube.com/v/mSLFHPd8LX0" Type="http://schemas.openxmlformats.org/officeDocument/2006/relationships/hyperlink" TargetMode="External" Id="rId4"/><Relationship Target="../media/image02.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 Target="../media/image10.jpg" Type="http://schemas.openxmlformats.org/officeDocument/2006/relationships/image" Id="rId4"/><Relationship Target="../media/image2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 Target="../media/image09.jpg" Type="http://schemas.openxmlformats.org/officeDocument/2006/relationships/image" Id="rId4"/><Relationship Target="../media/image12.jpg" Type="http://schemas.openxmlformats.org/officeDocument/2006/relationships/image" Id="rId3"/><Relationship Target="../media/image16.jp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 Target="http://youtube.com/v/4r577ytYTZM" Type="http://schemas.openxmlformats.org/officeDocument/2006/relationships/hyperlink" TargetMode="External" Id="rId4"/><Relationship Target="../media/image08.jp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 name="Shape 18"/>
        <p:cNvGrpSpPr/>
        <p:nvPr/>
      </p:nvGrpSpPr>
      <p:grpSpPr>
        <a:xfrm>
          <a:off y="0" x="0"/>
          <a:ext cy="0" cx="0"/>
          <a:chOff y="0" x="0"/>
          <a:chExt cy="0" cx="0"/>
        </a:xfrm>
      </p:grpSpPr>
      <p:sp>
        <p:nvSpPr>
          <p:cNvPr id="19" name="Shape 19"/>
          <p:cNvSpPr txBox="1"/>
          <p:nvPr>
            <p:ph type="ctrTitle"/>
          </p:nvPr>
        </p:nvSpPr>
        <p:spPr>
          <a:xfrm>
            <a:off y="71325" x="203200"/>
            <a:ext cy="2781624" cx="9797650"/>
          </a:xfrm>
          <a:prstGeom prst="rect">
            <a:avLst/>
          </a:prstGeom>
        </p:spPr>
        <p:txBody>
          <a:bodyPr bIns="38100" rIns="38100" lIns="38100" tIns="38100" anchor="t" anchorCtr="0">
            <a:noAutofit/>
          </a:bodyPr>
          <a:lstStyle/>
          <a:p>
            <a:pPr algn="l" rtl="0">
              <a:lnSpc>
                <a:spcPct val="100000"/>
              </a:lnSpc>
              <a:spcBef>
                <a:spcPts val="0"/>
              </a:spcBef>
              <a:buNone/>
            </a:pPr>
            <a:r>
              <a:rPr sz="3466" lang="en-US">
                <a:solidFill>
                  <a:srgbClr val="000000"/>
                </a:solidFill>
                <a:latin typeface="verdana"/>
                <a:ea typeface="verdana"/>
                <a:cs typeface="verdana"/>
                <a:sym typeface="verdana"/>
              </a:rPr>
              <a:t>4-3 Biomes</a:t>
            </a:r>
          </a:p>
          <a:p>
            <a:pPr algn="l" rtl="0">
              <a:lnSpc>
                <a:spcPct val="100000"/>
              </a:lnSpc>
              <a:spcBef>
                <a:spcPts val="0"/>
              </a:spcBef>
              <a:buNone/>
            </a:pPr>
            <a:br>
              <a:rPr sz="3466" lang="en-US">
                <a:solidFill>
                  <a:srgbClr val="000000"/>
                </a:solidFill>
                <a:latin typeface="verdana"/>
                <a:ea typeface="verdana"/>
                <a:cs typeface="verdana"/>
                <a:sym typeface="verdana"/>
              </a:rPr>
            </a:br>
            <a:r>
              <a:rPr sz="3466" lang="en-US">
                <a:solidFill>
                  <a:srgbClr val="000000"/>
                </a:solidFill>
                <a:latin typeface="verdana"/>
                <a:ea typeface="verdana"/>
                <a:cs typeface="verdana"/>
                <a:sym typeface="verdana"/>
              </a:rPr>
              <a:t>Environments are grouped into BIOMES</a:t>
            </a:r>
          </a:p>
          <a:p>
            <a:pPr algn="l" rtl="0">
              <a:lnSpc>
                <a:spcPct val="100000"/>
              </a:lnSpc>
              <a:spcBef>
                <a:spcPts val="0"/>
              </a:spcBef>
              <a:buNone/>
            </a:pPr>
            <a:r>
              <a:rPr sz="3466" lang="en-US">
                <a:solidFill>
                  <a:srgbClr val="000000"/>
                </a:solidFill>
                <a:latin typeface="verdana"/>
                <a:ea typeface="verdana"/>
                <a:cs typeface="verdana"/>
                <a:sym typeface="verdana"/>
              </a:rPr>
              <a:t>group of ecosystems that have same climate &amp; dominant communities</a:t>
            </a:r>
          </a:p>
        </p:txBody>
      </p:sp>
      <p:pic>
        <p:nvPicPr>
          <p:cNvPr id="20" name="Shape 20"/>
          <p:cNvPicPr preferRelativeResize="0"/>
          <p:nvPr/>
        </p:nvPicPr>
        <p:blipFill>
          <a:blip r:embed="rId3">
            <a:alphaModFix/>
          </a:blip>
          <a:stretch>
            <a:fillRect/>
          </a:stretch>
        </p:blipFill>
        <p:spPr>
          <a:xfrm>
            <a:off y="2946400" x="1422400"/>
            <a:ext cy="4566299" cx="68671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type="title"/>
          </p:nvPr>
        </p:nvSpPr>
        <p:spPr>
          <a:xfrm>
            <a:off y="297175" x="297075"/>
            <a:ext cy="2485499" cx="9618299"/>
          </a:xfrm>
          <a:prstGeom prst="rect">
            <a:avLst/>
          </a:prstGeom>
        </p:spPr>
        <p:txBody>
          <a:bodyPr bIns="38100" rIns="38100" lIns="38100" tIns="38100" anchor="t" anchorCtr="0">
            <a:noAutofit/>
          </a:bodyPr>
          <a:lstStyle/>
          <a:p>
            <a:pPr rtl="0" lvl="0">
              <a:lnSpc>
                <a:spcPct val="100000"/>
              </a:lnSpc>
              <a:spcBef>
                <a:spcPts val="0"/>
              </a:spcBef>
              <a:buNone/>
            </a:pPr>
            <a:r>
              <a:rPr u="sng" sz="2933" lang="en-US">
                <a:solidFill>
                  <a:srgbClr val="000000"/>
                </a:solidFill>
                <a:latin typeface="verdana"/>
                <a:ea typeface="verdana"/>
                <a:cs typeface="verdana"/>
                <a:sym typeface="verdana"/>
              </a:rPr>
              <a:t>TROPICAL SAVANNA</a:t>
            </a:r>
          </a:p>
          <a:p>
            <a:pPr rtl="0" lvl="0">
              <a:lnSpc>
                <a:spcPct val="100000"/>
              </a:lnSpc>
              <a:spcBef>
                <a:spcPts val="0"/>
              </a:spcBef>
              <a:buNone/>
            </a:pPr>
            <a:r>
              <a:rPr sz="2933" lang="en-US">
                <a:latin typeface="verdana"/>
                <a:ea typeface="verdana"/>
                <a:cs typeface="verdana"/>
                <a:sym typeface="verdana"/>
              </a:rPr>
              <a:t>grassland area, with a few trees</a:t>
            </a:r>
          </a:p>
          <a:p>
            <a:pPr rtl="0">
              <a:lnSpc>
                <a:spcPct val="100000"/>
              </a:lnSpc>
              <a:spcBef>
                <a:spcPts val="0"/>
              </a:spcBef>
              <a:buNone/>
            </a:pPr>
            <a:r>
              <a:rPr sz="2933" lang="en-US">
                <a:solidFill>
                  <a:srgbClr val="000000"/>
                </a:solidFill>
                <a:latin typeface="verdana"/>
                <a:ea typeface="verdana"/>
                <a:cs typeface="verdana"/>
                <a:sym typeface="verdana"/>
              </a:rPr>
              <a:t>large animal herds &amp; frequent fires </a:t>
            </a:r>
          </a:p>
        </p:txBody>
      </p:sp>
      <p:pic>
        <p:nvPicPr>
          <p:cNvPr id="81" name="Shape 81"/>
          <p:cNvPicPr preferRelativeResize="0"/>
          <p:nvPr/>
        </p:nvPicPr>
        <p:blipFill>
          <a:blip r:embed="rId3">
            <a:alphaModFix/>
          </a:blip>
          <a:stretch>
            <a:fillRect/>
          </a:stretch>
        </p:blipFill>
        <p:spPr>
          <a:xfrm>
            <a:off y="3251200" x="3352800"/>
            <a:ext cy="4023024" cx="6216475"/>
          </a:xfrm>
          <a:prstGeom prst="rect">
            <a:avLst/>
          </a:prstGeom>
          <a:noFill/>
          <a:ln>
            <a:noFill/>
          </a:ln>
        </p:spPr>
      </p:pic>
      <p:sp>
        <p:nvSpPr>
          <p:cNvPr id="82" name="Shape 82"/>
          <p:cNvSpPr txBox="1"/>
          <p:nvPr/>
        </p:nvSpPr>
        <p:spPr>
          <a:xfrm>
            <a:off y="3525825" x="409200"/>
            <a:ext cy="3214499" cx="2559899"/>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Lions</a:t>
            </a:r>
          </a:p>
          <a:p>
            <a:pPr rtl="0">
              <a:lnSpc>
                <a:spcPct val="100000"/>
              </a:lnSpc>
              <a:spcBef>
                <a:spcPts val="0"/>
              </a:spcBef>
              <a:buNone/>
            </a:pPr>
            <a:r>
              <a:rPr sz="2666" lang="en-US">
                <a:solidFill>
                  <a:srgbClr val="000000"/>
                </a:solidFill>
                <a:latin typeface="Arial"/>
                <a:ea typeface="Arial"/>
                <a:cs typeface="Arial"/>
                <a:sym typeface="Arial"/>
              </a:rPr>
              <a:t>Zebra</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Wildebeest</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Gazelles</a:t>
            </a:r>
          </a:p>
          <a:p>
            <a:pPr rtl="0">
              <a:lnSpc>
                <a:spcPct val="100000"/>
              </a:lnSpc>
              <a:spcBef>
                <a:spcPts val="0"/>
              </a:spcBef>
              <a:buNone/>
            </a:pPr>
            <a:r>
              <a:rPr sz="2666" lang="en-US">
                <a:solidFill>
                  <a:srgbClr val="000000"/>
                </a:solidFill>
                <a:latin typeface="Arial"/>
                <a:ea typeface="Arial"/>
                <a:cs typeface="Arial"/>
                <a:sym typeface="Arial"/>
              </a:rPr>
              <a:t>Elephants</a:t>
            </a:r>
          </a:p>
          <a:p>
            <a:pPr rtl="0">
              <a:lnSpc>
                <a:spcPct val="100000"/>
              </a:lnSpc>
              <a:spcBef>
                <a:spcPts val="0"/>
              </a:spcBef>
              <a:buNone/>
            </a:pPr>
            <a:r>
              <a:rPr sz="2666" lang="en-US">
                <a:solidFill>
                  <a:srgbClr val="000000"/>
                </a:solidFill>
                <a:latin typeface="Arial"/>
                <a:ea typeface="Arial"/>
                <a:cs typeface="Arial"/>
                <a:sym typeface="Arial"/>
              </a:rPr>
              <a:t>Giraffes</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u="sng" sz="2666" lang="en-US">
                <a:solidFill>
                  <a:srgbClr val="0000FF"/>
                </a:solidFill>
                <a:latin typeface="Arial"/>
                <a:ea typeface="Arial"/>
                <a:cs typeface="Arial"/>
                <a:sym typeface="Arial"/>
                <a:hlinkClick r:id="rId4"/>
              </a:rPr>
              <a:t>Battle at Kruger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nvSpPr>
        <p:spPr>
          <a:xfrm>
            <a:off y="4040000" x="6650575"/>
            <a:ext cy="2100600" cx="2531099"/>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980000"/>
                </a:solidFill>
                <a:latin typeface="Arial"/>
                <a:ea typeface="Arial"/>
                <a:cs typeface="Arial"/>
                <a:sym typeface="Arial"/>
              </a:rPr>
              <a:t>The Lion King was set in a savanna.</a:t>
            </a:r>
          </a:p>
        </p:txBody>
      </p:sp>
      <p:pic>
        <p:nvPicPr>
          <p:cNvPr id="88" name="Shape 88"/>
          <p:cNvPicPr preferRelativeResize="0"/>
          <p:nvPr/>
        </p:nvPicPr>
        <p:blipFill>
          <a:blip r:embed="rId3">
            <a:alphaModFix/>
          </a:blip>
          <a:stretch>
            <a:fillRect/>
          </a:stretch>
        </p:blipFill>
        <p:spPr>
          <a:xfrm>
            <a:off y="199587" x="738350"/>
            <a:ext cy="3000375" cx="8096250"/>
          </a:xfrm>
          <a:prstGeom prst="rect">
            <a:avLst/>
          </a:prstGeom>
          <a:noFill/>
          <a:ln>
            <a:noFill/>
          </a:ln>
        </p:spPr>
      </p:pic>
      <p:pic>
        <p:nvPicPr>
          <p:cNvPr id="89" name="Shape 89"/>
          <p:cNvPicPr preferRelativeResize="0"/>
          <p:nvPr/>
        </p:nvPicPr>
        <p:blipFill>
          <a:blip r:embed="rId4">
            <a:alphaModFix/>
          </a:blip>
          <a:stretch>
            <a:fillRect/>
          </a:stretch>
        </p:blipFill>
        <p:spPr>
          <a:xfrm>
            <a:off y="3469870" x="738350"/>
            <a:ext cy="3821399" cx="57225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101600" x="101600"/>
            <a:ext cy="3285850" cx="9618274"/>
          </a:xfrm>
          <a:prstGeom prst="rect">
            <a:avLst/>
          </a:prstGeom>
        </p:spPr>
        <p:txBody>
          <a:bodyPr bIns="38100" rIns="38100" lIns="38100" tIns="38100" anchor="t" anchorCtr="0">
            <a:noAutofit/>
          </a:bodyPr>
          <a:lstStyle/>
          <a:p>
            <a:pPr rtl="0">
              <a:lnSpc>
                <a:spcPct val="100000"/>
              </a:lnSpc>
              <a:spcBef>
                <a:spcPts val="0"/>
              </a:spcBef>
              <a:buNone/>
            </a:pPr>
            <a:r>
              <a:rPr sz="2933" lang="en-US">
                <a:solidFill>
                  <a:srgbClr val="000000"/>
                </a:solidFill>
                <a:latin typeface="verdana"/>
                <a:ea typeface="verdana"/>
                <a:cs typeface="verdana"/>
                <a:sym typeface="verdana"/>
              </a:rPr>
              <a:t>DESERT</a:t>
            </a:r>
            <a:br>
              <a:rPr sz="2933" lang="en-US">
                <a:solidFill>
                  <a:srgbClr val="000000"/>
                </a:solidFill>
                <a:latin typeface="verdana"/>
                <a:ea typeface="verdana"/>
                <a:cs typeface="verdana"/>
                <a:sym typeface="verdana"/>
              </a:rPr>
            </a:b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dry (less than 25 cm rainfall/year)</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extreme temperature changes (hot/cold)</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cacti/succulent plants</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organisms able to tolerate extreme conditions</a:t>
            </a:r>
          </a:p>
        </p:txBody>
      </p:sp>
      <p:pic>
        <p:nvPicPr>
          <p:cNvPr id="95" name="Shape 95"/>
          <p:cNvPicPr preferRelativeResize="0"/>
          <p:nvPr/>
        </p:nvPicPr>
        <p:blipFill>
          <a:blip r:embed="rId3">
            <a:alphaModFix/>
          </a:blip>
          <a:stretch>
            <a:fillRect/>
          </a:stretch>
        </p:blipFill>
        <p:spPr>
          <a:xfrm>
            <a:off y="3352800" x="304800"/>
            <a:ext cy="4063975" cx="5080000"/>
          </a:xfrm>
          <a:prstGeom prst="rect">
            <a:avLst/>
          </a:prstGeom>
          <a:noFill/>
          <a:ln>
            <a:noFill/>
          </a:ln>
        </p:spPr>
      </p:pic>
      <p:pic>
        <p:nvPicPr>
          <p:cNvPr id="96" name="Shape 96"/>
          <p:cNvPicPr preferRelativeResize="0"/>
          <p:nvPr/>
        </p:nvPicPr>
        <p:blipFill>
          <a:blip r:embed="rId4">
            <a:alphaModFix/>
          </a:blip>
          <a:stretch>
            <a:fillRect/>
          </a:stretch>
        </p:blipFill>
        <p:spPr>
          <a:xfrm>
            <a:off y="3352800" x="5486400"/>
            <a:ext cy="2930075" cx="44546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304800" x="304800"/>
            <a:ext cy="914400" cx="9550500"/>
          </a:xfrm>
          <a:prstGeom prst="rect">
            <a:avLst/>
          </a:prstGeom>
        </p:spPr>
        <p:txBody>
          <a:bodyPr bIns="91425" rIns="91425" lIns="91425" tIns="91425" anchor="t" anchorCtr="0">
            <a:noAutofit/>
          </a:bodyPr>
          <a:lstStyle/>
          <a:p>
            <a:pPr>
              <a:spcBef>
                <a:spcPts val="0"/>
              </a:spcBef>
              <a:buNone/>
            </a:pPr>
            <a:r>
              <a:rPr lang="en-US"/>
              <a:t>Desert Mammals</a:t>
            </a:r>
          </a:p>
        </p:txBody>
      </p:sp>
      <p:pic>
        <p:nvPicPr>
          <p:cNvPr id="102" name="Shape 102"/>
          <p:cNvPicPr preferRelativeResize="0"/>
          <p:nvPr/>
        </p:nvPicPr>
        <p:blipFill>
          <a:blip r:embed="rId3">
            <a:alphaModFix/>
          </a:blip>
          <a:stretch>
            <a:fillRect/>
          </a:stretch>
        </p:blipFill>
        <p:spPr>
          <a:xfrm>
            <a:off y="1336024" x="398950"/>
            <a:ext cy="4947950" cx="6929924"/>
          </a:xfrm>
          <a:prstGeom prst="rect">
            <a:avLst/>
          </a:prstGeom>
          <a:noFill/>
          <a:ln>
            <a:noFill/>
          </a:ln>
        </p:spPr>
      </p:pic>
      <p:pic>
        <p:nvPicPr>
          <p:cNvPr id="103" name="Shape 103"/>
          <p:cNvPicPr preferRelativeResize="0"/>
          <p:nvPr/>
        </p:nvPicPr>
        <p:blipFill>
          <a:blip r:embed="rId4">
            <a:alphaModFix/>
          </a:blip>
          <a:stretch>
            <a:fillRect/>
          </a:stretch>
        </p:blipFill>
        <p:spPr>
          <a:xfrm>
            <a:off y="2160475" x="5443174"/>
            <a:ext cy="4123500" cx="4412124"/>
          </a:xfrm>
          <a:prstGeom prst="rect">
            <a:avLst/>
          </a:prstGeom>
          <a:noFill/>
          <a:ln>
            <a:noFill/>
          </a:ln>
        </p:spPr>
      </p:pic>
      <p:sp>
        <p:nvSpPr>
          <p:cNvPr id="104" name="Shape 104"/>
          <p:cNvSpPr txBox="1"/>
          <p:nvPr/>
        </p:nvSpPr>
        <p:spPr>
          <a:xfrm>
            <a:off y="6516275" x="858625"/>
            <a:ext cy="914400" cx="7343999"/>
          </a:xfrm>
          <a:prstGeom prst="rect">
            <a:avLst/>
          </a:prstGeom>
          <a:noFill/>
          <a:ln>
            <a:noFill/>
          </a:ln>
        </p:spPr>
        <p:txBody>
          <a:bodyPr bIns="91425" rIns="91425" lIns="91425" tIns="91425" anchor="t" anchorCtr="0">
            <a:noAutofit/>
          </a:bodyPr>
          <a:lstStyle/>
          <a:p>
            <a:pPr>
              <a:spcBef>
                <a:spcPts val="0"/>
              </a:spcBef>
              <a:buNone/>
            </a:pPr>
            <a:r>
              <a:rPr sz="3000" lang="en-US"/>
              <a:t>Can you name these two?</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type="title"/>
          </p:nvPr>
        </p:nvSpPr>
        <p:spPr>
          <a:xfrm>
            <a:off y="101600" x="203200"/>
            <a:ext cy="2929225" cx="9618274"/>
          </a:xfrm>
          <a:prstGeom prst="rect">
            <a:avLst/>
          </a:prstGeom>
        </p:spPr>
        <p:txBody>
          <a:bodyPr bIns="38100" rIns="38100" lIns="38100" tIns="38100" anchor="t" anchorCtr="0">
            <a:noAutofit/>
          </a:bodyPr>
          <a:lstStyle/>
          <a:p>
            <a:pPr rtl="0">
              <a:lnSpc>
                <a:spcPct val="100000"/>
              </a:lnSpc>
              <a:spcBef>
                <a:spcPts val="0"/>
              </a:spcBef>
              <a:buNone/>
            </a:pPr>
            <a:r>
              <a:rPr u="sng" sz="2933" lang="en-US">
                <a:solidFill>
                  <a:srgbClr val="000000"/>
                </a:solidFill>
                <a:latin typeface="verdana"/>
                <a:ea typeface="verdana"/>
                <a:cs typeface="verdana"/>
                <a:sym typeface="verdana"/>
              </a:rPr>
              <a:t>TEMPERATE GRASSLAND</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  plains &amp; prairies; Midwest</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  very fertile soil</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    </a:t>
            </a:r>
          </a:p>
          <a:p>
            <a:pPr rtl="0">
              <a:lnSpc>
                <a:spcPct val="100000"/>
              </a:lnSpc>
              <a:spcBef>
                <a:spcPts val="0"/>
              </a:spcBef>
              <a:buNone/>
            </a:pPr>
            <a:r>
              <a:rPr sz="2933" lang="en-US">
                <a:solidFill>
                  <a:srgbClr val="000000"/>
                </a:solidFill>
                <a:latin typeface="verdana"/>
                <a:ea typeface="verdana"/>
                <a:cs typeface="verdana"/>
                <a:sym typeface="verdana"/>
              </a:rPr>
              <a:t>4 seasons - seasonal precipitation, less rain than temperate forest</a:t>
            </a:r>
          </a:p>
        </p:txBody>
      </p:sp>
      <p:pic>
        <p:nvPicPr>
          <p:cNvPr id="110" name="Shape 110"/>
          <p:cNvPicPr preferRelativeResize="0"/>
          <p:nvPr/>
        </p:nvPicPr>
        <p:blipFill>
          <a:blip r:embed="rId3">
            <a:alphaModFix/>
          </a:blip>
          <a:stretch>
            <a:fillRect/>
          </a:stretch>
        </p:blipFill>
        <p:spPr>
          <a:xfrm>
            <a:off y="3150275" x="101650"/>
            <a:ext cy="4379549" cx="6368424"/>
          </a:xfrm>
          <a:prstGeom prst="rect">
            <a:avLst/>
          </a:prstGeom>
          <a:noFill/>
          <a:ln>
            <a:noFill/>
          </a:ln>
        </p:spPr>
      </p:pic>
      <p:pic>
        <p:nvPicPr>
          <p:cNvPr id="111" name="Shape 111"/>
          <p:cNvPicPr preferRelativeResize="0"/>
          <p:nvPr/>
        </p:nvPicPr>
        <p:blipFill>
          <a:blip r:embed="rId4">
            <a:alphaModFix/>
          </a:blip>
          <a:stretch>
            <a:fillRect/>
          </a:stretch>
        </p:blipFill>
        <p:spPr>
          <a:xfrm>
            <a:off y="3251200" x="6604000"/>
            <a:ext cy="4216200" cx="34537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a:hlinkClick r:id="rId4"/>
          </p:cNvPr>
          <p:cNvSpPr/>
          <p:nvPr/>
        </p:nvSpPr>
        <p:spPr>
          <a:xfrm>
            <a:off y="1594025" x="153500"/>
            <a:ext cy="4431950" cx="5909250"/>
          </a:xfrm>
          <a:prstGeom prst="rect">
            <a:avLst/>
          </a:prstGeom>
          <a:blipFill>
            <a:blip r:embed="rId5">
              <a:alphaModFix/>
            </a:blip>
            <a:stretch>
              <a:fillRect/>
            </a:stretch>
          </a:blipFill>
          <a:ln>
            <a:noFill/>
          </a:ln>
        </p:spPr>
      </p:sp>
      <p:sp>
        <p:nvSpPr>
          <p:cNvPr id="117" name="Shape 117"/>
          <p:cNvSpPr txBox="1"/>
          <p:nvPr/>
        </p:nvSpPr>
        <p:spPr>
          <a:xfrm>
            <a:off y="276150" x="153500"/>
            <a:ext cy="1333799" cx="9153300"/>
          </a:xfrm>
          <a:prstGeom prst="rect">
            <a:avLst/>
          </a:prstGeom>
          <a:noFill/>
          <a:ln>
            <a:noFill/>
          </a:ln>
        </p:spPr>
        <p:txBody>
          <a:bodyPr bIns="91425" rIns="91425" lIns="91425" tIns="91425" anchor="t" anchorCtr="0">
            <a:noAutofit/>
          </a:bodyPr>
          <a:lstStyle/>
          <a:p>
            <a:pPr>
              <a:spcBef>
                <a:spcPts val="0"/>
              </a:spcBef>
              <a:buNone/>
            </a:pPr>
            <a:r>
              <a:rPr sz="2400" lang="en-US"/>
              <a:t>Animals of the grasslands</a:t>
            </a:r>
          </a:p>
        </p:txBody>
      </p:sp>
      <p:sp>
        <p:nvSpPr>
          <p:cNvPr id="118" name="Shape 118"/>
          <p:cNvSpPr txBox="1"/>
          <p:nvPr/>
        </p:nvSpPr>
        <p:spPr>
          <a:xfrm>
            <a:off y="904750" x="6669600"/>
            <a:ext cy="5059499" cx="2729099"/>
          </a:xfrm>
          <a:prstGeom prst="rect">
            <a:avLst/>
          </a:prstGeom>
          <a:noFill/>
          <a:ln>
            <a:noFill/>
          </a:ln>
        </p:spPr>
        <p:txBody>
          <a:bodyPr bIns="91425" rIns="91425" lIns="91425" tIns="91425" anchor="t" anchorCtr="0">
            <a:noAutofit/>
          </a:bodyPr>
          <a:lstStyle/>
          <a:p>
            <a:pPr rtl="0" lvl="0">
              <a:spcBef>
                <a:spcPts val="0"/>
              </a:spcBef>
              <a:buNone/>
            </a:pPr>
            <a:r>
              <a:rPr sz="2400" lang="en-US"/>
              <a:t>Prairie Dogs</a:t>
            </a:r>
          </a:p>
          <a:p>
            <a:pPr rtl="0" lvl="0">
              <a:spcBef>
                <a:spcPts val="0"/>
              </a:spcBef>
              <a:buNone/>
            </a:pPr>
            <a:r>
              <a:rPr sz="2400" lang="en-US"/>
              <a:t>Hawks / Eagles</a:t>
            </a:r>
          </a:p>
          <a:p>
            <a:pPr rtl="0" lvl="0">
              <a:spcBef>
                <a:spcPts val="0"/>
              </a:spcBef>
              <a:buNone/>
            </a:pPr>
            <a:r>
              <a:rPr sz="2400" lang="en-US"/>
              <a:t>Snakes</a:t>
            </a:r>
          </a:p>
          <a:p>
            <a:pPr rtl="0" lvl="0">
              <a:spcBef>
                <a:spcPts val="0"/>
              </a:spcBef>
              <a:buNone/>
            </a:pPr>
            <a:r>
              <a:t/>
            </a:r>
            <a:endParaRPr sz="2400"/>
          </a:p>
          <a:p>
            <a:pPr rtl="0" lvl="0">
              <a:spcBef>
                <a:spcPts val="0"/>
              </a:spcBef>
              <a:buNone/>
            </a:pPr>
            <a:r>
              <a:rPr sz="2400" lang="en-US"/>
              <a:t>Sometimes deer</a:t>
            </a:r>
          </a:p>
          <a:p>
            <a:pPr rtl="0" lvl="0">
              <a:spcBef>
                <a:spcPts val="0"/>
              </a:spcBef>
              <a:buNone/>
            </a:pPr>
            <a:r>
              <a:t/>
            </a:r>
            <a:endParaRPr sz="2400"/>
          </a:p>
          <a:p>
            <a:pPr rtl="0" lvl="0">
              <a:spcBef>
                <a:spcPts val="0"/>
              </a:spcBef>
              <a:buNone/>
            </a:pPr>
            <a:r>
              <a:rPr sz="2400" lang="en-US"/>
              <a:t>Foxes / Coyotes</a:t>
            </a:r>
          </a:p>
          <a:p>
            <a:pPr rtl="0" lvl="0">
              <a:spcBef>
                <a:spcPts val="0"/>
              </a:spcBef>
              <a:buNone/>
            </a:pPr>
            <a:r>
              <a:t/>
            </a:r>
            <a:endParaRPr sz="2400"/>
          </a:p>
          <a:p>
            <a:pPr rtl="0" lvl="0">
              <a:spcBef>
                <a:spcPts val="0"/>
              </a:spcBef>
              <a:buNone/>
            </a:pPr>
            <a:r>
              <a:rPr sz="2400" lang="en-US"/>
              <a:t>Bison / Buffalo</a:t>
            </a:r>
          </a:p>
          <a:p>
            <a:pPr rtl="0" lvl="0">
              <a:spcBef>
                <a:spcPts val="0"/>
              </a:spcBef>
              <a:buNone/>
            </a:pPr>
            <a:r>
              <a:t/>
            </a:r>
            <a:endParaRPr/>
          </a:p>
          <a:p>
            <a:pPr>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297175" x="297075"/>
            <a:ext cy="2156525" cx="9618274"/>
          </a:xfrm>
          <a:prstGeom prst="rect">
            <a:avLst/>
          </a:prstGeom>
        </p:spPr>
        <p:txBody>
          <a:bodyPr bIns="38100" rIns="38100" lIns="38100" tIns="38100" anchor="t" anchorCtr="0">
            <a:noAutofit/>
          </a:bodyPr>
          <a:lstStyle/>
          <a:p>
            <a:pPr rtl="0">
              <a:lnSpc>
                <a:spcPct val="100000"/>
              </a:lnSpc>
              <a:spcBef>
                <a:spcPts val="0"/>
              </a:spcBef>
              <a:buNone/>
            </a:pPr>
            <a:r>
              <a:rPr sz="2666" lang="en-US">
                <a:solidFill>
                  <a:srgbClr val="000000"/>
                </a:solidFill>
                <a:latin typeface="verdana"/>
                <a:ea typeface="verdana"/>
                <a:cs typeface="verdana"/>
                <a:sym typeface="verdana"/>
              </a:rPr>
              <a:t>TEMPERATE WOODLAND &amp; SHRUBLAND</a:t>
            </a:r>
          </a:p>
          <a:p>
            <a:pPr rtl="0" lvl="0">
              <a:lnSpc>
                <a:spcPct val="100000"/>
              </a:lnSpc>
              <a:spcBef>
                <a:spcPts val="0"/>
              </a:spcBef>
              <a:buNone/>
            </a:pPr>
            <a:r>
              <a:rPr sz="2666" lang="en-US">
                <a:solidFill>
                  <a:srgbClr val="000000"/>
                </a:solidFill>
                <a:latin typeface="verdana"/>
                <a:ea typeface="verdana"/>
                <a:cs typeface="verdana"/>
                <a:sym typeface="verdana"/>
              </a:rPr>
              <a:t>Chaparral= dominated by shrubs</a:t>
            </a:r>
            <a:r>
              <a:rPr sz="2666" lang="en-US">
                <a:latin typeface="verdana"/>
                <a:ea typeface="verdana"/>
                <a:cs typeface="verdana"/>
                <a:sym typeface="verdana"/>
              </a:rPr>
              <a:t>, </a:t>
            </a:r>
            <a:r>
              <a:rPr sz="2666" lang="en-US">
                <a:solidFill>
                  <a:srgbClr val="000000"/>
                </a:solidFill>
                <a:latin typeface="verdana"/>
                <a:ea typeface="verdana"/>
                <a:cs typeface="verdana"/>
                <a:sym typeface="verdana"/>
              </a:rPr>
              <a:t>frequent fires</a:t>
            </a:r>
          </a:p>
          <a:p>
            <a:pPr rtl="0">
              <a:lnSpc>
                <a:spcPct val="100000"/>
              </a:lnSpc>
              <a:spcBef>
                <a:spcPts val="0"/>
              </a:spcBef>
              <a:buNone/>
            </a:pPr>
            <a:r>
              <a:rPr sz="2666" lang="en-US">
                <a:solidFill>
                  <a:srgbClr val="000000"/>
                </a:solidFill>
                <a:latin typeface="verdana"/>
                <a:ea typeface="verdana"/>
                <a:cs typeface="verdana"/>
                <a:sym typeface="verdana"/>
              </a:rPr>
              <a:t>example:Los Angeles, CA</a:t>
            </a:r>
          </a:p>
        </p:txBody>
      </p:sp>
      <p:pic>
        <p:nvPicPr>
          <p:cNvPr id="124" name="Shape 124"/>
          <p:cNvPicPr preferRelativeResize="0"/>
          <p:nvPr/>
        </p:nvPicPr>
        <p:blipFill>
          <a:blip r:embed="rId3">
            <a:alphaModFix/>
          </a:blip>
          <a:stretch>
            <a:fillRect/>
          </a:stretch>
        </p:blipFill>
        <p:spPr>
          <a:xfrm>
            <a:off y="3048000" x="101600"/>
            <a:ext cy="3934074" cx="5751375"/>
          </a:xfrm>
          <a:prstGeom prst="rect">
            <a:avLst/>
          </a:prstGeom>
          <a:noFill/>
          <a:ln>
            <a:noFill/>
          </a:ln>
        </p:spPr>
      </p:pic>
      <p:pic>
        <p:nvPicPr>
          <p:cNvPr id="125" name="Shape 125"/>
          <p:cNvPicPr preferRelativeResize="0"/>
          <p:nvPr/>
        </p:nvPicPr>
        <p:blipFill>
          <a:blip r:embed="rId4">
            <a:alphaModFix/>
          </a:blip>
          <a:stretch>
            <a:fillRect/>
          </a:stretch>
        </p:blipFill>
        <p:spPr>
          <a:xfrm>
            <a:off y="3657600" x="5486400"/>
            <a:ext cy="3046949" cx="43524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sp>
        <p:nvSpPr>
          <p:cNvPr id="130" name="Shape 130"/>
          <p:cNvSpPr txBox="1"/>
          <p:nvPr/>
        </p:nvSpPr>
        <p:spPr>
          <a:xfrm>
            <a:off y="198875" x="414950"/>
            <a:ext cy="2346300" cx="8192700"/>
          </a:xfrm>
          <a:prstGeom prst="rect">
            <a:avLst/>
          </a:prstGeom>
          <a:noFill/>
          <a:ln>
            <a:noFill/>
          </a:ln>
        </p:spPr>
        <p:txBody>
          <a:bodyPr bIns="38100" rIns="38100" lIns="38100" tIns="38100" anchor="t" anchorCtr="0">
            <a:noAutofit/>
          </a:bodyPr>
          <a:lstStyle/>
          <a:p>
            <a:pPr rtl="0" lvl="0">
              <a:lnSpc>
                <a:spcPct val="100000"/>
              </a:lnSpc>
              <a:spcBef>
                <a:spcPts val="0"/>
              </a:spcBef>
              <a:buNone/>
            </a:pPr>
            <a:r>
              <a:rPr sz="2666" lang="en-US">
                <a:solidFill>
                  <a:srgbClr val="000000"/>
                </a:solidFill>
                <a:latin typeface="verdana"/>
                <a:ea typeface="verdana"/>
                <a:cs typeface="verdana"/>
                <a:sym typeface="verdana"/>
              </a:rPr>
              <a:t>TEMPERATE FOREST</a:t>
            </a:r>
          </a:p>
          <a:p>
            <a:pPr rtl="0" lvl="0">
              <a:lnSpc>
                <a:spcPct val="100000"/>
              </a:lnSpc>
              <a:spcBef>
                <a:spcPts val="0"/>
              </a:spcBef>
              <a:buNone/>
            </a:pPr>
            <a:r>
              <a:rPr sz="2666" lang="en-US">
                <a:solidFill>
                  <a:srgbClr val="000000"/>
                </a:solidFill>
                <a:latin typeface="verdana"/>
                <a:ea typeface="verdana"/>
                <a:cs typeface="verdana"/>
                <a:sym typeface="verdana"/>
              </a:rPr>
              <a:t>deciduous</a:t>
            </a:r>
            <a:r>
              <a:rPr sz="2666" lang="en-US">
                <a:latin typeface="verdana"/>
                <a:ea typeface="verdana"/>
                <a:cs typeface="verdana"/>
                <a:sym typeface="verdana"/>
              </a:rPr>
              <a:t> trees lose leaves</a:t>
            </a:r>
            <a:br>
              <a:rPr sz="2666" lang="en-US">
                <a:solidFill>
                  <a:srgbClr val="000000"/>
                </a:solidFill>
                <a:latin typeface="verdana"/>
                <a:ea typeface="verdana"/>
                <a:cs typeface="verdana"/>
                <a:sym typeface="verdana"/>
              </a:rPr>
            </a:br>
            <a:r>
              <a:rPr sz="2666" lang="en-US">
                <a:solidFill>
                  <a:srgbClr val="000000"/>
                </a:solidFill>
                <a:latin typeface="verdana"/>
                <a:ea typeface="verdana"/>
                <a:cs typeface="verdana"/>
                <a:sym typeface="verdana"/>
              </a:rPr>
              <a:t>rich in humus - decaying leaves </a:t>
            </a:r>
            <a:br>
              <a:rPr sz="2666" lang="en-US">
                <a:solidFill>
                  <a:srgbClr val="000000"/>
                </a:solidFill>
                <a:latin typeface="verdana"/>
                <a:ea typeface="verdana"/>
                <a:cs typeface="verdana"/>
                <a:sym typeface="verdana"/>
              </a:rPr>
            </a:br>
            <a:r>
              <a:rPr sz="2666" lang="en-US">
                <a:solidFill>
                  <a:srgbClr val="000000"/>
                </a:solidFill>
                <a:latin typeface="verdana"/>
                <a:ea typeface="verdana"/>
                <a:cs typeface="verdana"/>
                <a:sym typeface="verdana"/>
              </a:rPr>
              <a:t>4 seasons - but more rain than grasslan</a:t>
            </a:r>
            <a:r>
              <a:rPr sz="2666" lang="en-US">
                <a:solidFill>
                  <a:srgbClr val="000000"/>
                </a:solidFill>
                <a:latin typeface="Times New Roman"/>
                <a:ea typeface="Times New Roman"/>
                <a:cs typeface="Times New Roman"/>
                <a:sym typeface="Times New Roman"/>
              </a:rPr>
              <a:t>d</a:t>
            </a:r>
          </a:p>
        </p:txBody>
      </p:sp>
      <p:pic>
        <p:nvPicPr>
          <p:cNvPr id="131" name="Shape 131"/>
          <p:cNvPicPr preferRelativeResize="0"/>
          <p:nvPr/>
        </p:nvPicPr>
        <p:blipFill>
          <a:blip r:embed="rId3">
            <a:alphaModFix/>
          </a:blip>
          <a:stretch>
            <a:fillRect/>
          </a:stretch>
        </p:blipFill>
        <p:spPr>
          <a:xfrm>
            <a:off y="2545175" x="4568125"/>
            <a:ext cy="4814350" cx="5045400"/>
          </a:xfrm>
          <a:prstGeom prst="rect">
            <a:avLst/>
          </a:prstGeom>
          <a:noFill/>
          <a:ln>
            <a:noFill/>
          </a:ln>
        </p:spPr>
      </p:pic>
      <p:sp>
        <p:nvSpPr>
          <p:cNvPr id="132" name="Shape 132"/>
          <p:cNvSpPr txBox="1"/>
          <p:nvPr/>
        </p:nvSpPr>
        <p:spPr>
          <a:xfrm>
            <a:off y="2928575" x="352800"/>
            <a:ext cy="3940200" cx="3541800"/>
          </a:xfrm>
          <a:prstGeom prst="rect">
            <a:avLst/>
          </a:prstGeom>
          <a:noFill/>
          <a:ln>
            <a:noFill/>
          </a:ln>
        </p:spPr>
        <p:txBody>
          <a:bodyPr bIns="91425" rIns="91425" lIns="91425" tIns="91425" anchor="t" anchorCtr="0">
            <a:noAutofit/>
          </a:bodyPr>
          <a:lstStyle/>
          <a:p>
            <a:pPr rtl="0" lvl="0">
              <a:spcBef>
                <a:spcPts val="0"/>
              </a:spcBef>
              <a:buNone/>
            </a:pPr>
            <a:r>
              <a:rPr sz="3000" lang="en-US"/>
              <a:t>Trees:   Maple, elm, oak,  pine</a:t>
            </a:r>
          </a:p>
          <a:p>
            <a:pPr rtl="0" lvl="0">
              <a:spcBef>
                <a:spcPts val="0"/>
              </a:spcBef>
              <a:buNone/>
            </a:pPr>
            <a:r>
              <a:t/>
            </a:r>
            <a:endParaRPr sz="3000"/>
          </a:p>
          <a:p>
            <a:pPr>
              <a:spcBef>
                <a:spcPts val="0"/>
              </a:spcBef>
              <a:buNone/>
            </a:pPr>
            <a:r>
              <a:rPr sz="3000" lang="en-US"/>
              <a:t>Animals:  squirrel, songbirds, rabbits, owls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pic>
        <p:nvPicPr>
          <p:cNvPr id="137" name="Shape 137"/>
          <p:cNvPicPr preferRelativeResize="0"/>
          <p:nvPr/>
        </p:nvPicPr>
        <p:blipFill>
          <a:blip r:embed="rId3">
            <a:alphaModFix/>
          </a:blip>
          <a:stretch>
            <a:fillRect/>
          </a:stretch>
        </p:blipFill>
        <p:spPr>
          <a:xfrm>
            <a:off y="288087" x="5059875"/>
            <a:ext cy="3057525" cx="4762500"/>
          </a:xfrm>
          <a:prstGeom prst="rect">
            <a:avLst/>
          </a:prstGeom>
          <a:noFill/>
          <a:ln>
            <a:noFill/>
          </a:ln>
        </p:spPr>
      </p:pic>
      <p:pic>
        <p:nvPicPr>
          <p:cNvPr id="138" name="Shape 138"/>
          <p:cNvPicPr preferRelativeResize="0"/>
          <p:nvPr/>
        </p:nvPicPr>
        <p:blipFill>
          <a:blip r:embed="rId4">
            <a:alphaModFix/>
          </a:blip>
          <a:stretch>
            <a:fillRect/>
          </a:stretch>
        </p:blipFill>
        <p:spPr>
          <a:xfrm>
            <a:off y="109225" x="712287"/>
            <a:ext cy="4033125" cx="4033125"/>
          </a:xfrm>
          <a:prstGeom prst="rect">
            <a:avLst/>
          </a:prstGeom>
          <a:noFill/>
          <a:ln>
            <a:noFill/>
          </a:ln>
        </p:spPr>
      </p:pic>
      <p:pic>
        <p:nvPicPr>
          <p:cNvPr id="139" name="Shape 139"/>
          <p:cNvPicPr preferRelativeResize="0"/>
          <p:nvPr/>
        </p:nvPicPr>
        <p:blipFill>
          <a:blip r:embed="rId5">
            <a:alphaModFix/>
          </a:blip>
          <a:stretch>
            <a:fillRect/>
          </a:stretch>
        </p:blipFill>
        <p:spPr>
          <a:xfrm>
            <a:off y="3540762" x="4891225"/>
            <a:ext cy="3819525" cx="4762500"/>
          </a:xfrm>
          <a:prstGeom prst="rect">
            <a:avLst/>
          </a:prstGeom>
          <a:noFill/>
          <a:ln>
            <a:noFill/>
          </a:ln>
        </p:spPr>
      </p:pic>
      <p:pic>
        <p:nvPicPr>
          <p:cNvPr id="140" name="Shape 140"/>
          <p:cNvPicPr preferRelativeResize="0"/>
          <p:nvPr/>
        </p:nvPicPr>
        <p:blipFill>
          <a:blip r:embed="rId6">
            <a:alphaModFix/>
          </a:blip>
          <a:stretch>
            <a:fillRect/>
          </a:stretch>
        </p:blipFill>
        <p:spPr>
          <a:xfrm>
            <a:off y="3733574" x="1088061"/>
            <a:ext cy="3626724" cx="3281599"/>
          </a:xfrm>
          <a:prstGeom prst="rect">
            <a:avLst/>
          </a:prstGeom>
          <a:noFill/>
          <a:ln>
            <a:noFill/>
          </a:ln>
        </p:spPr>
      </p:pic>
      <p:sp>
        <p:nvSpPr>
          <p:cNvPr id="141" name="Shape 141"/>
          <p:cNvSpPr txBox="1"/>
          <p:nvPr/>
        </p:nvSpPr>
        <p:spPr>
          <a:xfrm>
            <a:off y="122825" x="3587850"/>
            <a:ext cy="459900" cx="2974500"/>
          </a:xfrm>
          <a:prstGeom prst="rect">
            <a:avLst/>
          </a:prstGeom>
          <a:noFill/>
          <a:ln>
            <a:noFill/>
          </a:ln>
        </p:spPr>
        <p:txBody>
          <a:bodyPr bIns="91425" rIns="91425" lIns="91425" tIns="91425" anchor="t" anchorCtr="0">
            <a:noAutofit/>
          </a:bodyPr>
          <a:lstStyle/>
          <a:p>
            <a:pPr>
              <a:spcBef>
                <a:spcPts val="0"/>
              </a:spcBef>
              <a:buNone/>
            </a:pPr>
            <a:r>
              <a:rPr sz="1800" lang="en-US"/>
              <a:t>Name the trees.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txBox="1"/>
          <p:nvPr>
            <p:ph type="title"/>
          </p:nvPr>
        </p:nvSpPr>
        <p:spPr>
          <a:xfrm>
            <a:off y="220500" x="189750"/>
            <a:ext cy="3404699" cx="9618299"/>
          </a:xfrm>
          <a:prstGeom prst="rect">
            <a:avLst/>
          </a:prstGeom>
        </p:spPr>
        <p:txBody>
          <a:bodyPr bIns="38100" rIns="38100" lIns="38100" tIns="38100" anchor="t" anchorCtr="0">
            <a:noAutofit/>
          </a:bodyPr>
          <a:lstStyle/>
          <a:p>
            <a:pPr rtl="0" lvl="0">
              <a:lnSpc>
                <a:spcPct val="100000"/>
              </a:lnSpc>
              <a:spcBef>
                <a:spcPts val="0"/>
              </a:spcBef>
              <a:buNone/>
            </a:pPr>
            <a:r>
              <a:rPr sz="2933" lang="en-US">
                <a:solidFill>
                  <a:srgbClr val="000000"/>
                </a:solidFill>
                <a:latin typeface="verdana"/>
                <a:ea typeface="verdana"/>
                <a:cs typeface="verdana"/>
                <a:sym typeface="verdana"/>
              </a:rPr>
              <a:t>NORTHWESTERN CONIFEROUS FOREST</a:t>
            </a:r>
            <a:r>
              <a:rPr sz="2933" lang="en-US">
                <a:latin typeface="verdana"/>
                <a:ea typeface="verdana"/>
                <a:cs typeface="verdana"/>
                <a:sym typeface="verdana"/>
              </a:rPr>
              <a:t>           also called a</a:t>
            </a:r>
            <a:r>
              <a:rPr sz="2933" lang="en-US">
                <a:solidFill>
                  <a:srgbClr val="000000"/>
                </a:solidFill>
                <a:latin typeface="verdana"/>
                <a:ea typeface="verdana"/>
                <a:cs typeface="verdana"/>
                <a:sym typeface="verdana"/>
              </a:rPr>
              <a:t> temperate rainforest</a:t>
            </a:r>
          </a:p>
          <a:p>
            <a:pPr rtl="0">
              <a:lnSpc>
                <a:spcPct val="100000"/>
              </a:lnSpc>
              <a:spcBef>
                <a:spcPts val="0"/>
              </a:spcBef>
              <a:buNone/>
            </a:pPr>
            <a:r>
              <a:rPr sz="2933" lang="en-US">
                <a:solidFill>
                  <a:srgbClr val="000000"/>
                </a:solidFill>
                <a:latin typeface="verdana"/>
                <a:ea typeface="verdana"/>
                <a:cs typeface="verdana"/>
                <a:sym typeface="verdana"/>
              </a:rPr>
              <a:t>Mild temperatures</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Pacific NW coast of United States &amp; Canada</a:t>
            </a:r>
          </a:p>
        </p:txBody>
      </p:sp>
      <p:pic>
        <p:nvPicPr>
          <p:cNvPr id="147" name="Shape 147"/>
          <p:cNvPicPr preferRelativeResize="0"/>
          <p:nvPr/>
        </p:nvPicPr>
        <p:blipFill>
          <a:blip r:embed="rId3">
            <a:alphaModFix/>
          </a:blip>
          <a:stretch>
            <a:fillRect/>
          </a:stretch>
        </p:blipFill>
        <p:spPr>
          <a:xfrm>
            <a:off y="2766875" x="527025"/>
            <a:ext cy="4853124" cx="6280524"/>
          </a:xfrm>
          <a:prstGeom prst="rect">
            <a:avLst/>
          </a:prstGeom>
          <a:noFill/>
          <a:ln>
            <a:noFill/>
          </a:ln>
        </p:spPr>
      </p:pic>
      <p:sp>
        <p:nvSpPr>
          <p:cNvPr id="148" name="Shape 148"/>
          <p:cNvSpPr txBox="1"/>
          <p:nvPr/>
        </p:nvSpPr>
        <p:spPr>
          <a:xfrm>
            <a:off y="3265900" x="7620175"/>
            <a:ext cy="3127800" cx="2008499"/>
          </a:xfrm>
          <a:prstGeom prst="rect">
            <a:avLst/>
          </a:prstGeom>
          <a:noFill/>
          <a:ln>
            <a:noFill/>
          </a:ln>
        </p:spPr>
        <p:txBody>
          <a:bodyPr bIns="91425" rIns="91425" lIns="91425" tIns="91425" anchor="t" anchorCtr="0">
            <a:noAutofit/>
          </a:bodyPr>
          <a:lstStyle/>
          <a:p>
            <a:pPr>
              <a:spcBef>
                <a:spcPts val="0"/>
              </a:spcBef>
              <a:buNone/>
            </a:pPr>
            <a:r>
              <a:rPr sz="2400" lang="en-US"/>
              <a:t>Many of the same animals found in temperate deciduous forests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 name="Shape 24"/>
        <p:cNvGrpSpPr/>
        <p:nvPr/>
      </p:nvGrpSpPr>
      <p:grpSpPr>
        <a:xfrm>
          <a:off y="0" x="0"/>
          <a:ext cy="0" cx="0"/>
          <a:chOff y="0" x="0"/>
          <a:chExt cy="0" cx="0"/>
        </a:xfrm>
      </p:grpSpPr>
      <p:pic>
        <p:nvPicPr>
          <p:cNvPr id="25" name="Shape 25"/>
          <p:cNvPicPr preferRelativeResize="0"/>
          <p:nvPr/>
        </p:nvPicPr>
        <p:blipFill>
          <a:blip r:embed="rId3">
            <a:alphaModFix/>
          </a:blip>
          <a:stretch>
            <a:fillRect/>
          </a:stretch>
        </p:blipFill>
        <p:spPr>
          <a:xfrm>
            <a:off y="203800" x="407050"/>
            <a:ext cy="7176275" cx="94594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y="0" x="0"/>
          <a:ext cy="0" cx="0"/>
          <a:chOff y="0" x="0"/>
          <a:chExt cy="0" cx="0"/>
        </a:xfrm>
      </p:grpSpPr>
      <p:pic>
        <p:nvPicPr>
          <p:cNvPr id="153" name="Shape 153"/>
          <p:cNvPicPr preferRelativeResize="0"/>
          <p:nvPr/>
        </p:nvPicPr>
        <p:blipFill>
          <a:blip r:embed="rId3">
            <a:alphaModFix/>
          </a:blip>
          <a:stretch>
            <a:fillRect/>
          </a:stretch>
        </p:blipFill>
        <p:spPr>
          <a:xfrm>
            <a:off y="628857" x="1178075"/>
            <a:ext cy="5852850" cx="780382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nvSpPr>
        <p:spPr>
          <a:xfrm>
            <a:off y="209400" x="306575"/>
            <a:ext cy="3880249" cx="4568050"/>
          </a:xfrm>
          <a:prstGeom prst="rect">
            <a:avLst/>
          </a:prstGeom>
          <a:noFill/>
          <a:ln>
            <a:noFill/>
          </a:ln>
        </p:spPr>
        <p:txBody>
          <a:bodyPr bIns="38100" rIns="38100" lIns="38100" tIns="38100" anchor="t" anchorCtr="0">
            <a:noAutofit/>
          </a:bodyPr>
          <a:lstStyle/>
          <a:p>
            <a:pPr rtl="0">
              <a:lnSpc>
                <a:spcPct val="100000"/>
              </a:lnSpc>
              <a:spcBef>
                <a:spcPts val="0"/>
              </a:spcBef>
              <a:buNone/>
            </a:pPr>
            <a:r>
              <a:rPr sz="2933" lang="en-US">
                <a:solidFill>
                  <a:srgbClr val="000000"/>
                </a:solidFill>
                <a:latin typeface="verdana"/>
                <a:ea typeface="verdana"/>
                <a:cs typeface="verdana"/>
                <a:sym typeface="verdana"/>
              </a:rPr>
              <a:t>BOREAL FOREST (Taiga)</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   Evergreen forests</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   Bitterly long winters/   short, mild summers</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   </a:t>
            </a:r>
          </a:p>
          <a:p>
            <a:pPr rtl="0">
              <a:lnSpc>
                <a:spcPct val="100000"/>
              </a:lnSpc>
              <a:spcBef>
                <a:spcPts val="0"/>
              </a:spcBef>
              <a:buNone/>
            </a:pPr>
            <a:r>
              <a:rPr sz="2933" lang="en-US">
                <a:solidFill>
                  <a:srgbClr val="000000"/>
                </a:solidFill>
                <a:latin typeface="verdana"/>
                <a:ea typeface="verdana"/>
                <a:cs typeface="verdana"/>
                <a:sym typeface="verdana"/>
              </a:rPr>
              <a:t>Moose, black bear, wolves</a:t>
            </a:r>
          </a:p>
        </p:txBody>
      </p:sp>
      <p:pic>
        <p:nvPicPr>
          <p:cNvPr id="159" name="Shape 159"/>
          <p:cNvPicPr preferRelativeResize="0"/>
          <p:nvPr/>
        </p:nvPicPr>
        <p:blipFill>
          <a:blip r:embed="rId3">
            <a:alphaModFix/>
          </a:blip>
          <a:stretch>
            <a:fillRect/>
          </a:stretch>
        </p:blipFill>
        <p:spPr>
          <a:xfrm>
            <a:off y="203425" x="5181900"/>
            <a:ext cy="6375824" cx="4813200"/>
          </a:xfrm>
          <a:prstGeom prst="rect">
            <a:avLst/>
          </a:prstGeom>
          <a:noFill/>
          <a:ln>
            <a:noFill/>
          </a:ln>
        </p:spPr>
      </p:pic>
      <p:pic>
        <p:nvPicPr>
          <p:cNvPr id="160" name="Shape 160"/>
          <p:cNvPicPr preferRelativeResize="0"/>
          <p:nvPr/>
        </p:nvPicPr>
        <p:blipFill>
          <a:blip r:embed="rId4">
            <a:alphaModFix/>
          </a:blip>
          <a:stretch>
            <a:fillRect/>
          </a:stretch>
        </p:blipFill>
        <p:spPr>
          <a:xfrm>
            <a:off y="4063975" x="304800"/>
            <a:ext cy="3412475" cx="479314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type="title"/>
          </p:nvPr>
        </p:nvSpPr>
        <p:spPr>
          <a:xfrm>
            <a:off y="297175" x="297075"/>
            <a:ext cy="2830799" cx="9618299"/>
          </a:xfrm>
          <a:prstGeom prst="rect">
            <a:avLst/>
          </a:prstGeom>
        </p:spPr>
        <p:txBody>
          <a:bodyPr bIns="38100" rIns="38100" lIns="38100" tIns="38100" anchor="t" anchorCtr="0">
            <a:noAutofit/>
          </a:bodyPr>
          <a:lstStyle/>
          <a:p>
            <a:pPr rtl="0" lvl="0">
              <a:lnSpc>
                <a:spcPct val="100000"/>
              </a:lnSpc>
              <a:spcBef>
                <a:spcPts val="0"/>
              </a:spcBef>
              <a:buNone/>
            </a:pPr>
            <a:r>
              <a:rPr sz="2933" lang="en-US">
                <a:solidFill>
                  <a:srgbClr val="000000"/>
                </a:solidFill>
                <a:latin typeface="verdana"/>
                <a:ea typeface="verdana"/>
                <a:cs typeface="verdana"/>
                <a:sym typeface="verdana"/>
              </a:rPr>
              <a:t>TUNDRA</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permafrost = layer of permanently frozen subsoil</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Strong winds -no trees, small plants</a:t>
            </a:r>
          </a:p>
          <a:p>
            <a:pPr rtl="0">
              <a:lnSpc>
                <a:spcPct val="100000"/>
              </a:lnSpc>
              <a:spcBef>
                <a:spcPts val="0"/>
              </a:spcBef>
              <a:buNone/>
            </a:pPr>
            <a:r>
              <a:rPr sz="2933" lang="en-US">
                <a:latin typeface="verdana"/>
                <a:ea typeface="verdana"/>
                <a:cs typeface="verdana"/>
                <a:sym typeface="verdana"/>
              </a:rPr>
              <a:t>plants = </a:t>
            </a:r>
            <a:r>
              <a:rPr sz="2933" lang="en-US">
                <a:solidFill>
                  <a:srgbClr val="000000"/>
                </a:solidFill>
                <a:latin typeface="verdana"/>
                <a:ea typeface="verdana"/>
                <a:cs typeface="verdana"/>
                <a:sym typeface="verdana"/>
              </a:rPr>
              <a:t>mosses, lichens, grasses</a:t>
            </a: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animals = arctic fox, caribou</a:t>
            </a:r>
          </a:p>
        </p:txBody>
      </p:sp>
      <p:pic>
        <p:nvPicPr>
          <p:cNvPr id="166" name="Shape 166"/>
          <p:cNvPicPr preferRelativeResize="0"/>
          <p:nvPr/>
        </p:nvPicPr>
        <p:blipFill>
          <a:blip r:embed="rId3">
            <a:alphaModFix/>
          </a:blip>
          <a:stretch>
            <a:fillRect/>
          </a:stretch>
        </p:blipFill>
        <p:spPr>
          <a:xfrm>
            <a:off y="3127975" x="3008225"/>
            <a:ext cy="4351950" cx="7029799"/>
          </a:xfrm>
          <a:prstGeom prst="rect">
            <a:avLst/>
          </a:prstGeom>
          <a:noFill/>
          <a:ln>
            <a:noFill/>
          </a:ln>
        </p:spPr>
      </p:pic>
      <p:pic>
        <p:nvPicPr>
          <p:cNvPr id="167" name="Shape 167"/>
          <p:cNvPicPr preferRelativeResize="0"/>
          <p:nvPr/>
        </p:nvPicPr>
        <p:blipFill>
          <a:blip r:embed="rId4">
            <a:alphaModFix/>
          </a:blip>
          <a:stretch>
            <a:fillRect/>
          </a:stretch>
        </p:blipFill>
        <p:spPr>
          <a:xfrm>
            <a:off y="4213200" x="220425"/>
            <a:ext cy="3266724" cx="48612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297175" x="297075"/>
            <a:ext cy="2039699" cx="9618299"/>
          </a:xfrm>
          <a:prstGeom prst="rect">
            <a:avLst/>
          </a:prstGeom>
        </p:spPr>
        <p:txBody>
          <a:bodyPr bIns="38100" rIns="38100" lIns="38100" tIns="38100" anchor="t" anchorCtr="0">
            <a:noAutofit/>
          </a:bodyPr>
          <a:lstStyle/>
          <a:p>
            <a:pPr rtl="0" lvl="0">
              <a:lnSpc>
                <a:spcPct val="100000"/>
              </a:lnSpc>
              <a:spcBef>
                <a:spcPts val="0"/>
              </a:spcBef>
              <a:buNone/>
            </a:pPr>
            <a:r>
              <a:rPr sz="3200" lang="en-US">
                <a:solidFill>
                  <a:srgbClr val="000000"/>
                </a:solidFill>
                <a:latin typeface="verdana"/>
                <a:ea typeface="verdana"/>
                <a:cs typeface="verdana"/>
                <a:sym typeface="verdana"/>
              </a:rPr>
              <a:t>Other land areas include:</a:t>
            </a:r>
          </a:p>
          <a:p>
            <a:pPr rtl="0">
              <a:lnSpc>
                <a:spcPct val="100000"/>
              </a:lnSpc>
              <a:spcBef>
                <a:spcPts val="0"/>
              </a:spcBef>
              <a:buNone/>
            </a:pPr>
            <a:r>
              <a:rPr sz="3200" lang="en-US">
                <a:solidFill>
                  <a:srgbClr val="000000"/>
                </a:solidFill>
                <a:latin typeface="verdana"/>
                <a:ea typeface="verdana"/>
                <a:cs typeface="verdana"/>
                <a:sym typeface="verdana"/>
              </a:rPr>
              <a:t>Mountain ranges</a:t>
            </a:r>
            <a:br>
              <a:rPr sz="3200" lang="en-US">
                <a:solidFill>
                  <a:srgbClr val="000000"/>
                </a:solidFill>
                <a:latin typeface="verdana"/>
                <a:ea typeface="verdana"/>
                <a:cs typeface="verdana"/>
                <a:sym typeface="verdana"/>
              </a:rPr>
            </a:br>
            <a:r>
              <a:rPr sz="3200" lang="en-US">
                <a:solidFill>
                  <a:srgbClr val="000000"/>
                </a:solidFill>
                <a:latin typeface="verdana"/>
                <a:ea typeface="verdana"/>
                <a:cs typeface="verdana"/>
                <a:sym typeface="verdana"/>
              </a:rPr>
              <a:t>Polar ice caps    (</a:t>
            </a:r>
            <a:r>
              <a:rPr sz="3200" lang="en-US">
                <a:latin typeface="verdana"/>
                <a:ea typeface="verdana"/>
                <a:cs typeface="verdana"/>
                <a:sym typeface="verdana"/>
              </a:rPr>
              <a:t>Arctic)</a:t>
            </a:r>
          </a:p>
        </p:txBody>
      </p:sp>
      <p:pic>
        <p:nvPicPr>
          <p:cNvPr id="173" name="Shape 173"/>
          <p:cNvPicPr preferRelativeResize="0"/>
          <p:nvPr/>
        </p:nvPicPr>
        <p:blipFill>
          <a:blip r:embed="rId3">
            <a:alphaModFix/>
          </a:blip>
          <a:stretch>
            <a:fillRect/>
          </a:stretch>
        </p:blipFill>
        <p:spPr>
          <a:xfrm>
            <a:off y="2812050" x="563600"/>
            <a:ext cy="4292574" cx="4127500"/>
          </a:xfrm>
          <a:prstGeom prst="rect">
            <a:avLst/>
          </a:prstGeom>
          <a:noFill/>
          <a:ln>
            <a:noFill/>
          </a:ln>
        </p:spPr>
      </p:pic>
      <p:pic>
        <p:nvPicPr>
          <p:cNvPr id="174" name="Shape 174"/>
          <p:cNvPicPr preferRelativeResize="0"/>
          <p:nvPr/>
        </p:nvPicPr>
        <p:blipFill>
          <a:blip r:embed="rId4">
            <a:alphaModFix/>
          </a:blip>
          <a:stretch>
            <a:fillRect/>
          </a:stretch>
        </p:blipFill>
        <p:spPr>
          <a:xfrm>
            <a:off y="2888700" x="5026575"/>
            <a:ext cy="3978775" cx="49695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nvSpPr>
        <p:spPr>
          <a:xfrm>
            <a:off y="101600" x="304800"/>
            <a:ext cy="4616950" cx="9279124"/>
          </a:xfrm>
          <a:prstGeom prst="rect">
            <a:avLst/>
          </a:prstGeom>
          <a:noFill/>
          <a:ln>
            <a:noFill/>
          </a:ln>
        </p:spPr>
        <p:txBody>
          <a:bodyPr bIns="38100" rIns="38100" lIns="38100" tIns="38100" anchor="t" anchorCtr="0">
            <a:noAutofit/>
          </a:bodyPr>
          <a:lstStyle/>
          <a:p>
            <a:pPr rtl="0">
              <a:lnSpc>
                <a:spcPct val="100000"/>
              </a:lnSpc>
              <a:spcBef>
                <a:spcPts val="0"/>
              </a:spcBef>
              <a:buNone/>
            </a:pPr>
            <a:r>
              <a:rPr sz="2533" lang="en-US">
                <a:solidFill>
                  <a:srgbClr val="000000"/>
                </a:solidFill>
                <a:latin typeface="verdana"/>
                <a:ea typeface="verdana"/>
                <a:cs typeface="verdana"/>
                <a:sym typeface="verdana"/>
              </a:rPr>
              <a:t>4-4 Aquatic Ecosystems</a:t>
            </a:r>
          </a:p>
          <a:p>
            <a:pPr rtl="0">
              <a:lnSpc>
                <a:spcPct val="100000"/>
              </a:lnSpc>
              <a:spcBef>
                <a:spcPts val="0"/>
              </a:spcBef>
              <a:buNone/>
            </a:pPr>
            <a:r>
              <a:t/>
            </a:r>
            <a:endParaRPr sz="2533">
              <a:solidFill>
                <a:srgbClr val="000000"/>
              </a:solidFill>
              <a:latin typeface="verdana"/>
              <a:ea typeface="verdana"/>
              <a:cs typeface="verdana"/>
              <a:sym typeface="verdana"/>
            </a:endParaRPr>
          </a:p>
          <a:p>
            <a:pPr rtl="0">
              <a:lnSpc>
                <a:spcPct val="100000"/>
              </a:lnSpc>
              <a:spcBef>
                <a:spcPts val="0"/>
              </a:spcBef>
              <a:buNone/>
            </a:pPr>
            <a:r>
              <a:rPr sz="2533" lang="en-US">
                <a:solidFill>
                  <a:srgbClr val="000000"/>
                </a:solidFill>
                <a:latin typeface="verdana"/>
                <a:ea typeface="verdana"/>
                <a:cs typeface="verdana"/>
                <a:sym typeface="verdana"/>
              </a:rPr>
              <a:t>Freshwater Ecosystems</a:t>
            </a:r>
          </a:p>
          <a:p>
            <a:pPr rtl="0" marR="0" indent="0" marL="381000">
              <a:lnSpc>
                <a:spcPct val="100000"/>
              </a:lnSpc>
              <a:spcBef>
                <a:spcPts val="0"/>
              </a:spcBef>
              <a:spcAft>
                <a:spcPts val="0"/>
              </a:spcAft>
              <a:buNone/>
            </a:pPr>
            <a:r>
              <a:rPr sz="2533" lang="en-US">
                <a:solidFill>
                  <a:srgbClr val="000000"/>
                </a:solidFill>
                <a:latin typeface="verdana"/>
                <a:ea typeface="verdana"/>
                <a:cs typeface="verdana"/>
                <a:sym typeface="verdana"/>
              </a:rPr>
              <a:t>A. Flowing-water ecosystem, rivers, streams, creeks, </a:t>
            </a:r>
          </a:p>
          <a:p>
            <a:pPr rtl="0" marR="0" indent="0" marL="381000">
              <a:lnSpc>
                <a:spcPct val="100000"/>
              </a:lnSpc>
              <a:spcBef>
                <a:spcPts val="0"/>
              </a:spcBef>
              <a:spcAft>
                <a:spcPts val="0"/>
              </a:spcAft>
              <a:buNone/>
            </a:pPr>
            <a:r>
              <a:rPr sz="2533" lang="en-US">
                <a:solidFill>
                  <a:srgbClr val="000000"/>
                </a:solidFill>
                <a:latin typeface="verdana"/>
                <a:ea typeface="verdana"/>
                <a:cs typeface="verdana"/>
                <a:sym typeface="verdana"/>
              </a:rPr>
              <a:t>B. Standing- water ecosystem, lakes &amp; ponds</a:t>
            </a:r>
          </a:p>
          <a:p>
            <a:pPr rtl="0">
              <a:lnSpc>
                <a:spcPct val="100000"/>
              </a:lnSpc>
              <a:spcBef>
                <a:spcPts val="0"/>
              </a:spcBef>
              <a:buNone/>
            </a:pPr>
            <a:r>
              <a:t/>
            </a:r>
            <a:endParaRPr sz="2533">
              <a:solidFill>
                <a:srgbClr val="000000"/>
              </a:solidFill>
              <a:latin typeface="verdana"/>
              <a:ea typeface="verdana"/>
              <a:cs typeface="verdana"/>
              <a:sym typeface="verdana"/>
            </a:endParaRPr>
          </a:p>
          <a:p>
            <a:pPr rtl="0">
              <a:lnSpc>
                <a:spcPct val="100000"/>
              </a:lnSpc>
              <a:spcBef>
                <a:spcPts val="0"/>
              </a:spcBef>
              <a:buNone/>
            </a:pPr>
            <a:r>
              <a:t/>
            </a:r>
            <a:endParaRPr sz="2533">
              <a:solidFill>
                <a:srgbClr val="000000"/>
              </a:solidFill>
              <a:latin typeface="verdana"/>
              <a:ea typeface="verdana"/>
              <a:cs typeface="verdana"/>
              <a:sym typeface="verdana"/>
            </a:endParaRPr>
          </a:p>
          <a:p>
            <a:pPr rtl="0">
              <a:lnSpc>
                <a:spcPct val="100000"/>
              </a:lnSpc>
              <a:spcBef>
                <a:spcPts val="0"/>
              </a:spcBef>
              <a:buNone/>
            </a:pPr>
            <a:r>
              <a:t/>
            </a:r>
            <a:endParaRPr sz="2533">
              <a:solidFill>
                <a:srgbClr val="000000"/>
              </a:solidFill>
              <a:latin typeface="verdana"/>
              <a:ea typeface="verdana"/>
              <a:cs typeface="verdana"/>
              <a:sym typeface="verdana"/>
            </a:endParaRPr>
          </a:p>
        </p:txBody>
      </p:sp>
      <p:pic>
        <p:nvPicPr>
          <p:cNvPr id="180" name="Shape 180"/>
          <p:cNvPicPr preferRelativeResize="0"/>
          <p:nvPr/>
        </p:nvPicPr>
        <p:blipFill>
          <a:blip r:embed="rId3">
            <a:alphaModFix/>
          </a:blip>
          <a:stretch>
            <a:fillRect/>
          </a:stretch>
        </p:blipFill>
        <p:spPr>
          <a:xfrm>
            <a:off y="2478662" x="197450"/>
            <a:ext cy="3664149" cx="5076924"/>
          </a:xfrm>
          <a:prstGeom prst="rect">
            <a:avLst/>
          </a:prstGeom>
          <a:noFill/>
          <a:ln>
            <a:noFill/>
          </a:ln>
        </p:spPr>
      </p:pic>
      <p:pic>
        <p:nvPicPr>
          <p:cNvPr id="181" name="Shape 181"/>
          <p:cNvPicPr preferRelativeResize="0"/>
          <p:nvPr/>
        </p:nvPicPr>
        <p:blipFill>
          <a:blip r:embed="rId4">
            <a:alphaModFix/>
          </a:blip>
          <a:stretch>
            <a:fillRect/>
          </a:stretch>
        </p:blipFill>
        <p:spPr>
          <a:xfrm>
            <a:off y="2478675" x="5140312"/>
            <a:ext cy="3286125" cx="5019675"/>
          </a:xfrm>
          <a:prstGeom prst="rect">
            <a:avLst/>
          </a:prstGeom>
          <a:noFill/>
          <a:ln>
            <a:noFill/>
          </a:ln>
        </p:spPr>
      </p:pic>
      <p:sp>
        <p:nvSpPr>
          <p:cNvPr id="182" name="Shape 182"/>
          <p:cNvSpPr txBox="1"/>
          <p:nvPr/>
        </p:nvSpPr>
        <p:spPr>
          <a:xfrm>
            <a:off y="6301625" x="337350"/>
            <a:ext cy="1119300" cx="9076500"/>
          </a:xfrm>
          <a:prstGeom prst="rect">
            <a:avLst/>
          </a:prstGeom>
          <a:noFill/>
          <a:ln>
            <a:noFill/>
          </a:ln>
        </p:spPr>
        <p:txBody>
          <a:bodyPr bIns="91425" rIns="91425" lIns="91425" tIns="91425" anchor="t" anchorCtr="0">
            <a:noAutofit/>
          </a:bodyPr>
          <a:lstStyle/>
          <a:p>
            <a:pPr>
              <a:spcBef>
                <a:spcPts val="0"/>
              </a:spcBef>
              <a:buNone/>
            </a:pPr>
            <a:r>
              <a:rPr sz="2400" lang="en-US"/>
              <a:t>Trout, herons, eagles, bass, bluegill, crayfish, water snakes, turtles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nvSpPr>
        <p:spPr>
          <a:xfrm>
            <a:off y="101600" x="304800"/>
            <a:ext cy="1523699" cx="9278999"/>
          </a:xfrm>
          <a:prstGeom prst="rect">
            <a:avLst/>
          </a:prstGeom>
          <a:noFill/>
          <a:ln>
            <a:noFill/>
          </a:ln>
        </p:spPr>
        <p:txBody>
          <a:bodyPr bIns="38100" rIns="38100" lIns="38100" tIns="38100" anchor="t" anchorCtr="0">
            <a:noAutofit/>
          </a:bodyPr>
          <a:lstStyle/>
          <a:p>
            <a:pPr rtl="0" lvl="0">
              <a:lnSpc>
                <a:spcPct val="100000"/>
              </a:lnSpc>
              <a:spcBef>
                <a:spcPts val="0"/>
              </a:spcBef>
              <a:buNone/>
            </a:pPr>
            <a:r>
              <a:rPr sz="2900" lang="en-US">
                <a:solidFill>
                  <a:srgbClr val="000000"/>
                </a:solidFill>
                <a:latin typeface="verdana"/>
                <a:ea typeface="verdana"/>
                <a:cs typeface="verdana"/>
                <a:sym typeface="verdana"/>
              </a:rPr>
              <a:t>Estuary = area where freshwater meets sea</a:t>
            </a:r>
          </a:p>
          <a:p>
            <a:pPr rtl="0" lvl="0">
              <a:lnSpc>
                <a:spcPct val="100000"/>
              </a:lnSpc>
              <a:spcBef>
                <a:spcPts val="0"/>
              </a:spcBef>
              <a:buNone/>
            </a:pPr>
            <a:r>
              <a:t/>
            </a:r>
            <a:endParaRPr sz="2900">
              <a:solidFill>
                <a:srgbClr val="000000"/>
              </a:solidFill>
              <a:latin typeface="verdana"/>
              <a:ea typeface="verdana"/>
              <a:cs typeface="verdana"/>
              <a:sym typeface="verdana"/>
            </a:endParaRPr>
          </a:p>
          <a:p>
            <a:pPr rtl="0" lvl="0">
              <a:lnSpc>
                <a:spcPct val="100000"/>
              </a:lnSpc>
              <a:spcBef>
                <a:spcPts val="0"/>
              </a:spcBef>
              <a:buNone/>
            </a:pPr>
            <a:r>
              <a:rPr sz="2900" lang="en-US">
                <a:solidFill>
                  <a:srgbClr val="000000"/>
                </a:solidFill>
                <a:latin typeface="verdana"/>
                <a:ea typeface="verdana"/>
                <a:cs typeface="verdana"/>
                <a:sym typeface="verdana"/>
              </a:rPr>
              <a:t>Wetlands = water covers soil</a:t>
            </a:r>
          </a:p>
          <a:p>
            <a:pPr rtl="0" lvl="0">
              <a:lnSpc>
                <a:spcPct val="100000"/>
              </a:lnSpc>
              <a:spcBef>
                <a:spcPts val="0"/>
              </a:spcBef>
              <a:buNone/>
            </a:pPr>
            <a:r>
              <a:t/>
            </a:r>
            <a:endParaRPr sz="2533">
              <a:solidFill>
                <a:srgbClr val="000000"/>
              </a:solidFill>
              <a:latin typeface="verdana"/>
              <a:ea typeface="verdana"/>
              <a:cs typeface="verdana"/>
              <a:sym typeface="verdana"/>
            </a:endParaRPr>
          </a:p>
          <a:p>
            <a:pPr rtl="0" lvl="0">
              <a:lnSpc>
                <a:spcPct val="100000"/>
              </a:lnSpc>
              <a:spcBef>
                <a:spcPts val="0"/>
              </a:spcBef>
              <a:buNone/>
            </a:pPr>
            <a:r>
              <a:t/>
            </a:r>
            <a:endParaRPr sz="2533">
              <a:solidFill>
                <a:srgbClr val="000000"/>
              </a:solidFill>
              <a:latin typeface="verdana"/>
              <a:ea typeface="verdana"/>
              <a:cs typeface="verdana"/>
              <a:sym typeface="verdana"/>
            </a:endParaRPr>
          </a:p>
        </p:txBody>
      </p:sp>
      <p:pic>
        <p:nvPicPr>
          <p:cNvPr id="188" name="Shape 188"/>
          <p:cNvPicPr preferRelativeResize="0"/>
          <p:nvPr/>
        </p:nvPicPr>
        <p:blipFill>
          <a:blip r:embed="rId3">
            <a:alphaModFix/>
          </a:blip>
          <a:stretch>
            <a:fillRect/>
          </a:stretch>
        </p:blipFill>
        <p:spPr>
          <a:xfrm>
            <a:off y="1710775" x="406000"/>
            <a:ext cy="5795025" cx="88926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ph type="title"/>
          </p:nvPr>
        </p:nvSpPr>
        <p:spPr>
          <a:xfrm>
            <a:off y="101900" x="82525"/>
            <a:ext cy="2351400" cx="9622800"/>
          </a:xfrm>
          <a:prstGeom prst="rect">
            <a:avLst/>
          </a:prstGeom>
        </p:spPr>
        <p:txBody>
          <a:bodyPr bIns="38100" rIns="38100" lIns="38100" tIns="38100" anchor="t" anchorCtr="0">
            <a:noAutofit/>
          </a:bodyPr>
          <a:lstStyle/>
          <a:p>
            <a:pPr rtl="0" marR="0" indent="0" marL="0">
              <a:lnSpc>
                <a:spcPct val="100000"/>
              </a:lnSpc>
              <a:spcBef>
                <a:spcPts val="0"/>
              </a:spcBef>
              <a:spcAft>
                <a:spcPts val="0"/>
              </a:spcAft>
              <a:buNone/>
            </a:pPr>
            <a:r>
              <a:rPr sz="2547" lang="en-US">
                <a:solidFill>
                  <a:srgbClr val="000000"/>
                </a:solidFill>
                <a:latin typeface="verdana"/>
                <a:ea typeface="verdana"/>
                <a:cs typeface="verdana"/>
                <a:sym typeface="verdana"/>
              </a:rPr>
              <a:t>Marine Ecosystem</a:t>
            </a:r>
          </a:p>
          <a:p>
            <a:pPr rtl="0" lvl="0" marR="0" indent="0" marL="381000">
              <a:lnSpc>
                <a:spcPct val="100000"/>
              </a:lnSpc>
              <a:spcBef>
                <a:spcPts val="0"/>
              </a:spcBef>
              <a:spcAft>
                <a:spcPts val="0"/>
              </a:spcAft>
              <a:buNone/>
            </a:pPr>
            <a:r>
              <a:t/>
            </a:r>
            <a:endParaRPr sz="2547">
              <a:latin typeface="verdana"/>
              <a:ea typeface="verdana"/>
              <a:cs typeface="verdana"/>
              <a:sym typeface="verdana"/>
            </a:endParaRPr>
          </a:p>
          <a:p>
            <a:pPr rtl="0" marR="0" indent="0" marL="381000">
              <a:lnSpc>
                <a:spcPct val="100000"/>
              </a:lnSpc>
              <a:spcBef>
                <a:spcPts val="0"/>
              </a:spcBef>
              <a:spcAft>
                <a:spcPts val="0"/>
              </a:spcAft>
              <a:buNone/>
            </a:pPr>
            <a:r>
              <a:rPr sz="2547" lang="en-US">
                <a:solidFill>
                  <a:srgbClr val="000000"/>
                </a:solidFill>
                <a:latin typeface="verdana"/>
                <a:ea typeface="verdana"/>
                <a:cs typeface="verdana"/>
                <a:sym typeface="verdana"/>
              </a:rPr>
              <a:t>A. Photic zone - area sunlight reaches</a:t>
            </a:r>
          </a:p>
          <a:p>
            <a:pPr rtl="0" marR="0" indent="0" marL="381000">
              <a:lnSpc>
                <a:spcPct val="100000"/>
              </a:lnSpc>
              <a:spcBef>
                <a:spcPts val="0"/>
              </a:spcBef>
              <a:spcAft>
                <a:spcPts val="0"/>
              </a:spcAft>
              <a:buNone/>
            </a:pPr>
            <a:r>
              <a:rPr sz="2547" lang="en-US">
                <a:solidFill>
                  <a:srgbClr val="000000"/>
                </a:solidFill>
                <a:latin typeface="verdana"/>
                <a:ea typeface="verdana"/>
                <a:cs typeface="verdana"/>
                <a:sym typeface="verdana"/>
              </a:rPr>
              <a:t>B. Aphotic zone- permanently dark</a:t>
            </a:r>
          </a:p>
          <a:p>
            <a:pPr rtl="0" marR="0" indent="0" marL="381000">
              <a:lnSpc>
                <a:spcPct val="100000"/>
              </a:lnSpc>
              <a:spcBef>
                <a:spcPts val="0"/>
              </a:spcBef>
              <a:spcAft>
                <a:spcPts val="0"/>
              </a:spcAft>
              <a:buNone/>
            </a:pPr>
            <a:r>
              <a:rPr sz="2547" lang="en-US">
                <a:solidFill>
                  <a:srgbClr val="000000"/>
                </a:solidFill>
                <a:latin typeface="verdana"/>
                <a:ea typeface="verdana"/>
                <a:cs typeface="verdana"/>
                <a:sym typeface="verdana"/>
              </a:rPr>
              <a:t>*Plankton - microscopic organisms found in water</a:t>
            </a:r>
          </a:p>
        </p:txBody>
      </p:sp>
      <p:pic>
        <p:nvPicPr>
          <p:cNvPr id="194" name="Shape 194"/>
          <p:cNvPicPr preferRelativeResize="0"/>
          <p:nvPr/>
        </p:nvPicPr>
        <p:blipFill>
          <a:blip r:embed="rId3">
            <a:alphaModFix/>
          </a:blip>
          <a:stretch>
            <a:fillRect/>
          </a:stretch>
        </p:blipFill>
        <p:spPr>
          <a:xfrm>
            <a:off y="2570725" x="145950"/>
            <a:ext cy="4884925" cx="7349450"/>
          </a:xfrm>
          <a:prstGeom prst="rect">
            <a:avLst/>
          </a:prstGeom>
          <a:noFill/>
          <a:ln>
            <a:noFill/>
          </a:ln>
        </p:spPr>
      </p:pic>
      <p:pic>
        <p:nvPicPr>
          <p:cNvPr id="195" name="Shape 195"/>
          <p:cNvPicPr preferRelativeResize="0"/>
          <p:nvPr/>
        </p:nvPicPr>
        <p:blipFill>
          <a:blip r:embed="rId4">
            <a:alphaModFix/>
          </a:blip>
          <a:stretch>
            <a:fillRect/>
          </a:stretch>
        </p:blipFill>
        <p:spPr>
          <a:xfrm>
            <a:off y="2969367" x="7372742"/>
            <a:ext cy="2478525" cx="2577525"/>
          </a:xfrm>
          <a:prstGeom prst="rect">
            <a:avLst/>
          </a:prstGeom>
          <a:noFill/>
          <a:ln>
            <a:noFill/>
          </a:ln>
        </p:spPr>
      </p:pic>
      <p:pic>
        <p:nvPicPr>
          <p:cNvPr id="196" name="Shape 196"/>
          <p:cNvPicPr preferRelativeResize="0"/>
          <p:nvPr/>
        </p:nvPicPr>
        <p:blipFill>
          <a:blip r:embed="rId5">
            <a:alphaModFix/>
          </a:blip>
          <a:stretch>
            <a:fillRect/>
          </a:stretch>
        </p:blipFill>
        <p:spPr>
          <a:xfrm>
            <a:off y="5712562" x="7024925"/>
            <a:ext cy="1743075" cx="3048000"/>
          </a:xfrm>
          <a:prstGeom prst="rect">
            <a:avLst/>
          </a:prstGeom>
          <a:noFill/>
          <a:ln>
            <a:noFill/>
          </a:ln>
        </p:spPr>
      </p:pic>
      <p:sp>
        <p:nvSpPr>
          <p:cNvPr id="197" name="Shape 197"/>
          <p:cNvSpPr txBox="1"/>
          <p:nvPr/>
        </p:nvSpPr>
        <p:spPr>
          <a:xfrm>
            <a:off y="2667950" x="386225"/>
            <a:ext cy="858599" cx="6638699"/>
          </a:xfrm>
          <a:prstGeom prst="rect">
            <a:avLst/>
          </a:prstGeom>
          <a:solidFill>
            <a:srgbClr val="FFFFFF"/>
          </a:solidFill>
          <a:ln>
            <a:noFill/>
          </a:ln>
        </p:spPr>
        <p:txBody>
          <a:bodyPr bIns="91425" rIns="91425" lIns="91425" tIns="91425" anchor="t" anchorCtr="0">
            <a:noAutofit/>
          </a:bodyPr>
          <a:lstStyle/>
          <a:p>
            <a:pPr>
              <a:spcBef>
                <a:spcPts val="0"/>
              </a:spcBef>
              <a:buNone/>
            </a:pPr>
            <a:r>
              <a:rPr sz="2400" lang="en-US"/>
              <a:t>Sharks, whales, dolphins, fish, anemones, squid, sea gulls, pelicans, crabs, shrimp</a:t>
            </a:r>
          </a:p>
        </p:txBody>
      </p:sp>
      <p:cxnSp>
        <p:nvCxnSpPr>
          <p:cNvPr id="198" name="Shape 198"/>
          <p:cNvCxnSpPr/>
          <p:nvPr/>
        </p:nvCxnSpPr>
        <p:spPr>
          <a:xfrm>
            <a:off y="2345975" x="8969250"/>
            <a:ext cy="1057800" cx="15300"/>
          </a:xfrm>
          <a:prstGeom prst="straightConnector1">
            <a:avLst/>
          </a:prstGeom>
          <a:noFill/>
          <a:ln w="76200" cap="flat">
            <a:solidFill>
              <a:schemeClr val="dk2"/>
            </a:solidFill>
            <a:prstDash val="solid"/>
            <a:round/>
            <a:headEnd w="lg" len="lg" type="none"/>
            <a:tailEnd w="lg" len="lg" type="triangle"/>
          </a:ln>
        </p:spPr>
      </p:cxn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txBox="1"/>
          <p:nvPr/>
        </p:nvSpPr>
        <p:spPr>
          <a:xfrm>
            <a:off y="101600" x="304800"/>
            <a:ext cy="7153700" cx="9493700"/>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Match the description or organism to its biome.</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sz="2666" lang="en-US">
                <a:solidFill>
                  <a:srgbClr val="000000"/>
                </a:solidFill>
                <a:latin typeface="Arial"/>
                <a:ea typeface="Arial"/>
                <a:cs typeface="Arial"/>
                <a:sym typeface="Arial"/>
              </a:rPr>
              <a:t>1.  Monkeys &amp; bromeliads</a:t>
            </a:r>
          </a:p>
          <a:p>
            <a:pPr rtl="0">
              <a:lnSpc>
                <a:spcPct val="100000"/>
              </a:lnSpc>
              <a:spcBef>
                <a:spcPts val="0"/>
              </a:spcBef>
              <a:buNone/>
            </a:pPr>
            <a:r>
              <a:rPr sz="2666" lang="en-US">
                <a:solidFill>
                  <a:srgbClr val="000000"/>
                </a:solidFill>
                <a:latin typeface="Arial"/>
                <a:ea typeface="Arial"/>
                <a:cs typeface="Arial"/>
                <a:sym typeface="Arial"/>
              </a:rPr>
              <a:t>2.  Caribou</a:t>
            </a:r>
          </a:p>
          <a:p>
            <a:pPr rtl="0">
              <a:lnSpc>
                <a:spcPct val="100000"/>
              </a:lnSpc>
              <a:spcBef>
                <a:spcPts val="0"/>
              </a:spcBef>
              <a:buNone/>
            </a:pPr>
            <a:r>
              <a:rPr sz="2666" lang="en-US">
                <a:solidFill>
                  <a:srgbClr val="000000"/>
                </a:solidFill>
                <a:latin typeface="Arial"/>
                <a:ea typeface="Arial"/>
                <a:cs typeface="Arial"/>
                <a:sym typeface="Arial"/>
              </a:rPr>
              <a:t>3.  Penguins</a:t>
            </a:r>
          </a:p>
          <a:p>
            <a:pPr rtl="0">
              <a:lnSpc>
                <a:spcPct val="100000"/>
              </a:lnSpc>
              <a:spcBef>
                <a:spcPts val="0"/>
              </a:spcBef>
              <a:buNone/>
            </a:pPr>
            <a:r>
              <a:rPr sz="2666" lang="en-US">
                <a:solidFill>
                  <a:srgbClr val="000000"/>
                </a:solidFill>
                <a:latin typeface="Arial"/>
                <a:ea typeface="Arial"/>
                <a:cs typeface="Arial"/>
                <a:sym typeface="Arial"/>
              </a:rPr>
              <a:t>4.  Low amount of rainfall (less than 25 cm), </a:t>
            </a:r>
            <a:r>
              <a:rPr sz="2133" lang="en-US">
                <a:solidFill>
                  <a:srgbClr val="000000"/>
                </a:solidFill>
                <a:latin typeface="Arial"/>
                <a:ea typeface="Arial"/>
                <a:cs typeface="Arial"/>
                <a:sym typeface="Arial"/>
              </a:rPr>
              <a:t>extreme temperatures</a:t>
            </a:r>
          </a:p>
          <a:p>
            <a:pPr rtl="0">
              <a:lnSpc>
                <a:spcPct val="100000"/>
              </a:lnSpc>
              <a:spcBef>
                <a:spcPts val="0"/>
              </a:spcBef>
              <a:buNone/>
            </a:pPr>
            <a:r>
              <a:rPr sz="2666" lang="en-US">
                <a:solidFill>
                  <a:srgbClr val="000000"/>
                </a:solidFill>
                <a:latin typeface="Arial"/>
                <a:ea typeface="Arial"/>
                <a:cs typeface="Arial"/>
                <a:sym typeface="Arial"/>
              </a:rPr>
              <a:t>5.  Also called a prairie</a:t>
            </a:r>
          </a:p>
          <a:p>
            <a:pPr rtl="0">
              <a:lnSpc>
                <a:spcPct val="100000"/>
              </a:lnSpc>
              <a:spcBef>
                <a:spcPts val="0"/>
              </a:spcBef>
              <a:buNone/>
            </a:pPr>
            <a:r>
              <a:rPr sz="2666" lang="en-US">
                <a:solidFill>
                  <a:srgbClr val="000000"/>
                </a:solidFill>
                <a:latin typeface="Arial"/>
                <a:ea typeface="Arial"/>
                <a:cs typeface="Arial"/>
                <a:sym typeface="Arial"/>
              </a:rPr>
              <a:t>6.  Has aphotic and photic layer</a:t>
            </a:r>
          </a:p>
          <a:p>
            <a:pPr rtl="0">
              <a:lnSpc>
                <a:spcPct val="100000"/>
              </a:lnSpc>
              <a:spcBef>
                <a:spcPts val="0"/>
              </a:spcBef>
              <a:buNone/>
            </a:pPr>
            <a:r>
              <a:rPr sz="2666" lang="en-US">
                <a:solidFill>
                  <a:srgbClr val="000000"/>
                </a:solidFill>
                <a:latin typeface="Arial"/>
                <a:ea typeface="Arial"/>
                <a:cs typeface="Arial"/>
                <a:sym typeface="Arial"/>
              </a:rPr>
              <a:t>7.  Maples, oaks, and red buds</a:t>
            </a:r>
          </a:p>
          <a:p>
            <a:pPr rtl="0">
              <a:lnSpc>
                <a:spcPct val="100000"/>
              </a:lnSpc>
              <a:spcBef>
                <a:spcPts val="0"/>
              </a:spcBef>
              <a:buNone/>
            </a:pPr>
            <a:r>
              <a:rPr sz="2666" lang="en-US">
                <a:solidFill>
                  <a:srgbClr val="000000"/>
                </a:solidFill>
                <a:latin typeface="Arial"/>
                <a:ea typeface="Arial"/>
                <a:cs typeface="Arial"/>
                <a:sym typeface="Arial"/>
              </a:rPr>
              <a:t>8.  Wildfires in California</a:t>
            </a:r>
          </a:p>
          <a:p>
            <a:pPr rtl="0">
              <a:lnSpc>
                <a:spcPct val="100000"/>
              </a:lnSpc>
              <a:spcBef>
                <a:spcPts val="0"/>
              </a:spcBef>
              <a:buNone/>
            </a:pPr>
            <a:r>
              <a:rPr sz="2666" lang="en-US">
                <a:solidFill>
                  <a:srgbClr val="000000"/>
                </a:solidFill>
                <a:latin typeface="Arial"/>
                <a:ea typeface="Arial"/>
                <a:cs typeface="Arial"/>
                <a:sym typeface="Arial"/>
              </a:rPr>
              <a:t>9.  Permafrost</a:t>
            </a:r>
          </a:p>
          <a:p>
            <a:pPr rtl="0">
              <a:lnSpc>
                <a:spcPct val="100000"/>
              </a:lnSpc>
              <a:spcBef>
                <a:spcPts val="0"/>
              </a:spcBef>
              <a:buNone/>
            </a:pPr>
            <a:r>
              <a:rPr sz="2666" lang="en-US">
                <a:solidFill>
                  <a:srgbClr val="000000"/>
                </a:solidFill>
                <a:latin typeface="Arial"/>
                <a:ea typeface="Arial"/>
                <a:cs typeface="Arial"/>
                <a:sym typeface="Arial"/>
              </a:rPr>
              <a:t>10.  Lions, zebras, giraffes</a:t>
            </a:r>
          </a:p>
          <a:p>
            <a:pPr rtl="0">
              <a:lnSpc>
                <a:spcPct val="100000"/>
              </a:lnSpc>
              <a:spcBef>
                <a:spcPts val="0"/>
              </a:spcBef>
              <a:buNone/>
            </a:pPr>
            <a:r>
              <a:rPr sz="2666" lang="en-US">
                <a:solidFill>
                  <a:srgbClr val="000000"/>
                </a:solidFill>
                <a:latin typeface="Arial"/>
                <a:ea typeface="Arial"/>
                <a:cs typeface="Arial"/>
                <a:sym typeface="Arial"/>
              </a:rPr>
              <a:t>11.  Cactus and succulent plants</a:t>
            </a:r>
          </a:p>
          <a:p>
            <a:pPr rtl="0">
              <a:lnSpc>
                <a:spcPct val="100000"/>
              </a:lnSpc>
              <a:spcBef>
                <a:spcPts val="0"/>
              </a:spcBef>
              <a:buNone/>
            </a:pPr>
            <a:r>
              <a:rPr sz="2666" lang="en-US">
                <a:solidFill>
                  <a:srgbClr val="000000"/>
                </a:solidFill>
                <a:latin typeface="Arial"/>
                <a:ea typeface="Arial"/>
                <a:cs typeface="Arial"/>
                <a:sym typeface="Arial"/>
              </a:rPr>
              <a:t>12. Swamps and bogs and flooded areas</a:t>
            </a:r>
          </a:p>
          <a:p>
            <a:pPr rtl="0">
              <a:lnSpc>
                <a:spcPct val="100000"/>
              </a:lnSpc>
              <a:spcBef>
                <a:spcPts val="0"/>
              </a:spcBef>
              <a:buNone/>
            </a:pPr>
            <a:r>
              <a:rPr sz="2666" lang="en-US">
                <a:solidFill>
                  <a:srgbClr val="000000"/>
                </a:solidFill>
                <a:latin typeface="Arial"/>
                <a:ea typeface="Arial"/>
                <a:cs typeface="Arial"/>
                <a:sym typeface="Arial"/>
              </a:rPr>
              <a:t>13.  Canopy &amp; Understory</a:t>
            </a:r>
          </a:p>
          <a:p>
            <a:pPr rtl="0">
              <a:lnSpc>
                <a:spcPct val="100000"/>
              </a:lnSpc>
              <a:spcBef>
                <a:spcPts val="0"/>
              </a:spcBef>
              <a:buNone/>
            </a:pPr>
            <a:r>
              <a:rPr sz="2666" lang="en-US">
                <a:solidFill>
                  <a:srgbClr val="000000"/>
                </a:solidFill>
                <a:latin typeface="Arial"/>
                <a:ea typeface="Arial"/>
                <a:cs typeface="Arial"/>
                <a:sym typeface="Arial"/>
              </a:rPr>
              <a:t>14.  Trout, Bass, Snapping Turtles</a:t>
            </a:r>
          </a:p>
          <a:p>
            <a:pPr rtl="0">
              <a:lnSpc>
                <a:spcPct val="100000"/>
              </a:lnSpc>
              <a:spcBef>
                <a:spcPts val="0"/>
              </a:spcBef>
              <a:buNone/>
            </a:pPr>
            <a:r>
              <a:rPr sz="2666" lang="en-US">
                <a:solidFill>
                  <a:srgbClr val="000000"/>
                </a:solidFill>
                <a:latin typeface="Arial"/>
                <a:ea typeface="Arial"/>
                <a:cs typeface="Arial"/>
                <a:sym typeface="Arial"/>
              </a:rPr>
              <a:t>15.   Pine trees, moose and wolves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nvSpPr>
        <p:spPr>
          <a:xfrm>
            <a:off y="101600" x="304800"/>
            <a:ext cy="6904074" cx="9493700"/>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Match the description or organism to its biome.</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sz="2666" lang="en-US">
                <a:solidFill>
                  <a:srgbClr val="000000"/>
                </a:solidFill>
                <a:latin typeface="Arial"/>
                <a:ea typeface="Arial"/>
                <a:cs typeface="Arial"/>
                <a:sym typeface="Arial"/>
              </a:rPr>
              <a:t>1.  Monkeys &amp; bromeliads -  </a:t>
            </a:r>
            <a:r>
              <a:rPr sz="2666" lang="en-US">
                <a:solidFill>
                  <a:srgbClr val="FF0000"/>
                </a:solidFill>
                <a:latin typeface="Arial"/>
                <a:ea typeface="Arial"/>
                <a:cs typeface="Arial"/>
                <a:sym typeface="Arial"/>
              </a:rPr>
              <a:t>Tropical Rainforest</a:t>
            </a:r>
          </a:p>
          <a:p>
            <a:pPr rtl="0">
              <a:lnSpc>
                <a:spcPct val="100000"/>
              </a:lnSpc>
              <a:spcBef>
                <a:spcPts val="0"/>
              </a:spcBef>
              <a:buNone/>
            </a:pPr>
            <a:r>
              <a:rPr sz="2666" lang="en-US">
                <a:solidFill>
                  <a:srgbClr val="000000"/>
                </a:solidFill>
                <a:latin typeface="Arial"/>
                <a:ea typeface="Arial"/>
                <a:cs typeface="Arial"/>
                <a:sym typeface="Arial"/>
              </a:rPr>
              <a:t>2.  Caribou - </a:t>
            </a:r>
            <a:r>
              <a:rPr sz="2666" lang="en-US">
                <a:solidFill>
                  <a:srgbClr val="FF0000"/>
                </a:solidFill>
                <a:latin typeface="Arial"/>
                <a:ea typeface="Arial"/>
                <a:cs typeface="Arial"/>
                <a:sym typeface="Arial"/>
              </a:rPr>
              <a:t>Taiga (Coniferous Forest)</a:t>
            </a:r>
          </a:p>
          <a:p>
            <a:pPr rtl="0">
              <a:lnSpc>
                <a:spcPct val="100000"/>
              </a:lnSpc>
              <a:spcBef>
                <a:spcPts val="0"/>
              </a:spcBef>
              <a:buNone/>
            </a:pPr>
            <a:r>
              <a:rPr sz="2666" lang="en-US">
                <a:solidFill>
                  <a:srgbClr val="000000"/>
                </a:solidFill>
                <a:latin typeface="Arial"/>
                <a:ea typeface="Arial"/>
                <a:cs typeface="Arial"/>
                <a:sym typeface="Arial"/>
              </a:rPr>
              <a:t>3.  Penguins - </a:t>
            </a:r>
            <a:r>
              <a:rPr sz="2666" lang="en-US">
                <a:solidFill>
                  <a:srgbClr val="FF0000"/>
                </a:solidFill>
                <a:latin typeface="Arial"/>
                <a:ea typeface="Arial"/>
                <a:cs typeface="Arial"/>
                <a:sym typeface="Arial"/>
              </a:rPr>
              <a:t>Polar</a:t>
            </a:r>
          </a:p>
          <a:p>
            <a:pPr rtl="0">
              <a:lnSpc>
                <a:spcPct val="100000"/>
              </a:lnSpc>
              <a:spcBef>
                <a:spcPts val="0"/>
              </a:spcBef>
              <a:buNone/>
            </a:pPr>
            <a:r>
              <a:rPr sz="2666" lang="en-US">
                <a:solidFill>
                  <a:srgbClr val="000000"/>
                </a:solidFill>
                <a:latin typeface="Arial"/>
                <a:ea typeface="Arial"/>
                <a:cs typeface="Arial"/>
                <a:sym typeface="Arial"/>
              </a:rPr>
              <a:t>4.  Low amount of rainfall, extreme temperatures - </a:t>
            </a:r>
            <a:r>
              <a:rPr sz="2666" lang="en-US">
                <a:solidFill>
                  <a:srgbClr val="FF0000"/>
                </a:solidFill>
                <a:latin typeface="Arial"/>
                <a:ea typeface="Arial"/>
                <a:cs typeface="Arial"/>
                <a:sym typeface="Arial"/>
              </a:rPr>
              <a:t>Desert</a:t>
            </a:r>
          </a:p>
          <a:p>
            <a:pPr rtl="0">
              <a:lnSpc>
                <a:spcPct val="100000"/>
              </a:lnSpc>
              <a:spcBef>
                <a:spcPts val="0"/>
              </a:spcBef>
              <a:buNone/>
            </a:pPr>
            <a:r>
              <a:rPr sz="2666" lang="en-US">
                <a:solidFill>
                  <a:srgbClr val="000000"/>
                </a:solidFill>
                <a:latin typeface="Arial"/>
                <a:ea typeface="Arial"/>
                <a:cs typeface="Arial"/>
                <a:sym typeface="Arial"/>
              </a:rPr>
              <a:t>5.  Also called a prairie - </a:t>
            </a:r>
            <a:r>
              <a:rPr sz="2666" lang="en-US">
                <a:solidFill>
                  <a:srgbClr val="FF0000"/>
                </a:solidFill>
                <a:latin typeface="Arial"/>
                <a:ea typeface="Arial"/>
                <a:cs typeface="Arial"/>
                <a:sym typeface="Arial"/>
              </a:rPr>
              <a:t>Temperate Grassland</a:t>
            </a:r>
          </a:p>
          <a:p>
            <a:pPr rtl="0">
              <a:lnSpc>
                <a:spcPct val="100000"/>
              </a:lnSpc>
              <a:spcBef>
                <a:spcPts val="0"/>
              </a:spcBef>
              <a:buNone/>
            </a:pPr>
            <a:r>
              <a:rPr sz="2666" lang="en-US">
                <a:solidFill>
                  <a:srgbClr val="000000"/>
                </a:solidFill>
                <a:latin typeface="Arial"/>
                <a:ea typeface="Arial"/>
                <a:cs typeface="Arial"/>
                <a:sym typeface="Arial"/>
              </a:rPr>
              <a:t>6.  Has aphotic and photic layer - </a:t>
            </a:r>
            <a:r>
              <a:rPr sz="2666" lang="en-US">
                <a:solidFill>
                  <a:srgbClr val="FF0000"/>
                </a:solidFill>
                <a:latin typeface="Arial"/>
                <a:ea typeface="Arial"/>
                <a:cs typeface="Arial"/>
                <a:sym typeface="Arial"/>
              </a:rPr>
              <a:t>Ocean</a:t>
            </a:r>
          </a:p>
          <a:p>
            <a:pPr rtl="0">
              <a:lnSpc>
                <a:spcPct val="100000"/>
              </a:lnSpc>
              <a:spcBef>
                <a:spcPts val="0"/>
              </a:spcBef>
              <a:buNone/>
            </a:pPr>
            <a:r>
              <a:rPr sz="2666" lang="en-US">
                <a:solidFill>
                  <a:srgbClr val="000000"/>
                </a:solidFill>
                <a:latin typeface="Arial"/>
                <a:ea typeface="Arial"/>
                <a:cs typeface="Arial"/>
                <a:sym typeface="Arial"/>
              </a:rPr>
              <a:t>7.  Maples, oaks, and red buds - </a:t>
            </a:r>
            <a:r>
              <a:rPr sz="2666" lang="en-US">
                <a:solidFill>
                  <a:srgbClr val="FF0000"/>
                </a:solidFill>
                <a:latin typeface="Arial"/>
                <a:ea typeface="Arial"/>
                <a:cs typeface="Arial"/>
                <a:sym typeface="Arial"/>
              </a:rPr>
              <a:t>Temperate Deciduous Forest</a:t>
            </a:r>
          </a:p>
          <a:p>
            <a:pPr rtl="0">
              <a:lnSpc>
                <a:spcPct val="100000"/>
              </a:lnSpc>
              <a:spcBef>
                <a:spcPts val="0"/>
              </a:spcBef>
              <a:buNone/>
            </a:pPr>
            <a:r>
              <a:rPr sz="2666" lang="en-US">
                <a:solidFill>
                  <a:srgbClr val="000000"/>
                </a:solidFill>
                <a:latin typeface="Arial"/>
                <a:ea typeface="Arial"/>
                <a:cs typeface="Arial"/>
                <a:sym typeface="Arial"/>
              </a:rPr>
              <a:t>8.  Wildfires in California - </a:t>
            </a:r>
            <a:r>
              <a:rPr sz="2666" lang="en-US">
                <a:solidFill>
                  <a:srgbClr val="FF0000"/>
                </a:solidFill>
                <a:latin typeface="Arial"/>
                <a:ea typeface="Arial"/>
                <a:cs typeface="Arial"/>
                <a:sym typeface="Arial"/>
              </a:rPr>
              <a:t>Chaparral</a:t>
            </a:r>
          </a:p>
          <a:p>
            <a:pPr rtl="0">
              <a:lnSpc>
                <a:spcPct val="100000"/>
              </a:lnSpc>
              <a:spcBef>
                <a:spcPts val="0"/>
              </a:spcBef>
              <a:buNone/>
            </a:pPr>
            <a:r>
              <a:rPr sz="2666" lang="en-US">
                <a:solidFill>
                  <a:srgbClr val="000000"/>
                </a:solidFill>
                <a:latin typeface="Arial"/>
                <a:ea typeface="Arial"/>
                <a:cs typeface="Arial"/>
                <a:sym typeface="Arial"/>
              </a:rPr>
              <a:t>9.  Permafrost - </a:t>
            </a:r>
            <a:r>
              <a:rPr sz="2666" lang="en-US">
                <a:solidFill>
                  <a:srgbClr val="FF0000"/>
                </a:solidFill>
                <a:latin typeface="Arial"/>
                <a:ea typeface="Arial"/>
                <a:cs typeface="Arial"/>
                <a:sym typeface="Arial"/>
              </a:rPr>
              <a:t>Tundra</a:t>
            </a:r>
          </a:p>
          <a:p>
            <a:pPr rtl="0">
              <a:lnSpc>
                <a:spcPct val="100000"/>
              </a:lnSpc>
              <a:spcBef>
                <a:spcPts val="0"/>
              </a:spcBef>
              <a:buNone/>
            </a:pPr>
            <a:r>
              <a:rPr sz="2666" lang="en-US">
                <a:solidFill>
                  <a:srgbClr val="000000"/>
                </a:solidFill>
                <a:latin typeface="Arial"/>
                <a:ea typeface="Arial"/>
                <a:cs typeface="Arial"/>
                <a:sym typeface="Arial"/>
              </a:rPr>
              <a:t>10.  Lions, zebras, giraffes - </a:t>
            </a:r>
            <a:r>
              <a:rPr sz="2666" lang="en-US">
                <a:solidFill>
                  <a:srgbClr val="FF0000"/>
                </a:solidFill>
                <a:latin typeface="Arial"/>
                <a:ea typeface="Arial"/>
                <a:cs typeface="Arial"/>
                <a:sym typeface="Arial"/>
              </a:rPr>
              <a:t>Savanna</a:t>
            </a:r>
          </a:p>
          <a:p>
            <a:pPr rtl="0">
              <a:lnSpc>
                <a:spcPct val="100000"/>
              </a:lnSpc>
              <a:spcBef>
                <a:spcPts val="0"/>
              </a:spcBef>
              <a:buNone/>
            </a:pPr>
            <a:r>
              <a:rPr sz="2666" lang="en-US">
                <a:solidFill>
                  <a:srgbClr val="000000"/>
                </a:solidFill>
                <a:latin typeface="Arial"/>
                <a:ea typeface="Arial"/>
                <a:cs typeface="Arial"/>
                <a:sym typeface="Arial"/>
              </a:rPr>
              <a:t>11.  Cactus and succulent plants - </a:t>
            </a:r>
            <a:r>
              <a:rPr sz="2666" lang="en-US">
                <a:solidFill>
                  <a:srgbClr val="FF0000"/>
                </a:solidFill>
                <a:latin typeface="Arial"/>
                <a:ea typeface="Arial"/>
                <a:cs typeface="Arial"/>
                <a:sym typeface="Arial"/>
              </a:rPr>
              <a:t>Desert</a:t>
            </a:r>
          </a:p>
          <a:p>
            <a:pPr rtl="0">
              <a:lnSpc>
                <a:spcPct val="100000"/>
              </a:lnSpc>
              <a:spcBef>
                <a:spcPts val="0"/>
              </a:spcBef>
              <a:buNone/>
            </a:pPr>
            <a:r>
              <a:rPr sz="2666" lang="en-US">
                <a:solidFill>
                  <a:srgbClr val="000000"/>
                </a:solidFill>
                <a:latin typeface="Arial"/>
                <a:ea typeface="Arial"/>
                <a:cs typeface="Arial"/>
                <a:sym typeface="Arial"/>
              </a:rPr>
              <a:t>12. Swamps and bogs and flooded areas - </a:t>
            </a:r>
            <a:r>
              <a:rPr sz="2666" lang="en-US">
                <a:solidFill>
                  <a:srgbClr val="FF0000"/>
                </a:solidFill>
                <a:latin typeface="Arial"/>
                <a:ea typeface="Arial"/>
                <a:cs typeface="Arial"/>
                <a:sym typeface="Arial"/>
              </a:rPr>
              <a:t>Wetlands</a:t>
            </a:r>
          </a:p>
          <a:p>
            <a:pPr rtl="0">
              <a:lnSpc>
                <a:spcPct val="100000"/>
              </a:lnSpc>
              <a:spcBef>
                <a:spcPts val="0"/>
              </a:spcBef>
              <a:buNone/>
            </a:pPr>
            <a:r>
              <a:rPr sz="2666" lang="en-US">
                <a:solidFill>
                  <a:srgbClr val="000000"/>
                </a:solidFill>
                <a:latin typeface="Arial"/>
                <a:ea typeface="Arial"/>
                <a:cs typeface="Arial"/>
                <a:sym typeface="Arial"/>
              </a:rPr>
              <a:t>13.  Canopy &amp; Understory - </a:t>
            </a:r>
            <a:r>
              <a:rPr sz="2666" lang="en-US">
                <a:solidFill>
                  <a:srgbClr val="FF0000"/>
                </a:solidFill>
                <a:latin typeface="Arial"/>
                <a:ea typeface="Arial"/>
                <a:cs typeface="Arial"/>
                <a:sym typeface="Arial"/>
              </a:rPr>
              <a:t>Tropical Rainforest</a:t>
            </a:r>
          </a:p>
          <a:p>
            <a:pPr rtl="0">
              <a:lnSpc>
                <a:spcPct val="100000"/>
              </a:lnSpc>
              <a:spcBef>
                <a:spcPts val="0"/>
              </a:spcBef>
              <a:buNone/>
            </a:pPr>
            <a:r>
              <a:rPr sz="2666" lang="en-US">
                <a:solidFill>
                  <a:srgbClr val="000000"/>
                </a:solidFill>
                <a:latin typeface="Arial"/>
                <a:ea typeface="Arial"/>
                <a:cs typeface="Arial"/>
                <a:sym typeface="Arial"/>
              </a:rPr>
              <a:t>14.  Trout, Bass, Snapping Turtles - </a:t>
            </a:r>
            <a:r>
              <a:rPr sz="2666" lang="en-US">
                <a:solidFill>
                  <a:srgbClr val="FF0000"/>
                </a:solidFill>
                <a:latin typeface="Arial"/>
                <a:ea typeface="Arial"/>
                <a:cs typeface="Arial"/>
                <a:sym typeface="Arial"/>
              </a:rPr>
              <a:t>Freshwater (Lake, River)</a:t>
            </a:r>
          </a:p>
          <a:p>
            <a:pPr rtl="0">
              <a:lnSpc>
                <a:spcPct val="100000"/>
              </a:lnSpc>
              <a:spcBef>
                <a:spcPts val="0"/>
              </a:spcBef>
              <a:buNone/>
            </a:pPr>
            <a:r>
              <a:rPr sz="2666" lang="en-US">
                <a:solidFill>
                  <a:srgbClr val="000000"/>
                </a:solidFill>
                <a:latin typeface="Arial"/>
                <a:ea typeface="Arial"/>
                <a:cs typeface="Arial"/>
                <a:sym typeface="Arial"/>
              </a:rPr>
              <a:t>15.   Pine trees, moose and wolves - </a:t>
            </a:r>
            <a:r>
              <a:rPr sz="2666" lang="en-US">
                <a:solidFill>
                  <a:srgbClr val="FF0000"/>
                </a:solidFill>
                <a:latin typeface="Arial"/>
                <a:ea typeface="Arial"/>
                <a:cs typeface="Arial"/>
                <a:sym typeface="Arial"/>
              </a:rPr>
              <a:t>Taiga (coniferous)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nvSpPr>
        <p:spPr>
          <a:xfrm>
            <a:off y="79200" x="136175"/>
            <a:ext cy="7141199" cx="9614700"/>
          </a:xfrm>
          <a:prstGeom prst="rect">
            <a:avLst/>
          </a:prstGeom>
          <a:noFill/>
          <a:ln>
            <a:noFill/>
          </a:ln>
        </p:spPr>
        <p:txBody>
          <a:bodyPr bIns="38100" rIns="38100" lIns="38100" tIns="38100" anchor="t" anchorCtr="0">
            <a:noAutofit/>
          </a:bodyPr>
          <a:lstStyle/>
          <a:p>
            <a:pPr rtl="0">
              <a:lnSpc>
                <a:spcPct val="100000"/>
              </a:lnSpc>
              <a:spcBef>
                <a:spcPts val="0"/>
              </a:spcBef>
              <a:buNone/>
            </a:pPr>
            <a:r>
              <a:rPr sz="2400" lang="en-US">
                <a:solidFill>
                  <a:srgbClr val="000000"/>
                </a:solidFill>
                <a:latin typeface="Arial"/>
                <a:ea typeface="Arial"/>
                <a:cs typeface="Arial"/>
                <a:sym typeface="Arial"/>
              </a:rPr>
              <a:t>1.  Rainforests receive more [ light / rain / wind ] than other biomes.</a:t>
            </a:r>
          </a:p>
          <a:p>
            <a:pPr rtl="0" lvl="0">
              <a:lnSpc>
                <a:spcPct val="100000"/>
              </a:lnSpc>
              <a:spcBef>
                <a:spcPts val="0"/>
              </a:spcBef>
              <a:buNone/>
            </a:pPr>
            <a:r>
              <a:rPr sz="2400" lang="en-US">
                <a:solidFill>
                  <a:srgbClr val="000000"/>
                </a:solidFill>
                <a:latin typeface="Arial"/>
                <a:ea typeface="Arial"/>
                <a:cs typeface="Arial"/>
                <a:sym typeface="Arial"/>
              </a:rPr>
              <a:t>2.  Areas where </a:t>
            </a:r>
            <a:r>
              <a:rPr sz="2400" lang="en-US"/>
              <a:t>the river meets the ocean: _________________</a:t>
            </a:r>
            <a:r>
              <a:rPr sz="2400" lang="en-US">
                <a:solidFill>
                  <a:srgbClr val="000000"/>
                </a:solidFill>
                <a:latin typeface="Arial"/>
                <a:ea typeface="Arial"/>
                <a:cs typeface="Arial"/>
                <a:sym typeface="Arial"/>
              </a:rPr>
              <a:t> </a:t>
            </a:r>
          </a:p>
          <a:p>
            <a:pPr rtl="0" lvl="0">
              <a:lnSpc>
                <a:spcPct val="100000"/>
              </a:lnSpc>
              <a:spcBef>
                <a:spcPts val="0"/>
              </a:spcBef>
              <a:buNone/>
            </a:pPr>
            <a:r>
              <a:t/>
            </a:r>
            <a:endParaRPr sz="2400"/>
          </a:p>
          <a:p>
            <a:pPr rtl="0">
              <a:lnSpc>
                <a:spcPct val="100000"/>
              </a:lnSpc>
              <a:spcBef>
                <a:spcPts val="0"/>
              </a:spcBef>
              <a:buNone/>
            </a:pPr>
            <a:r>
              <a:rPr sz="2400" lang="en-US">
                <a:solidFill>
                  <a:srgbClr val="000000"/>
                </a:solidFill>
                <a:latin typeface="Arial"/>
                <a:ea typeface="Arial"/>
                <a:cs typeface="Arial"/>
                <a:sym typeface="Arial"/>
              </a:rPr>
              <a:t>3.  Freshwater ecosystems are classified as </a:t>
            </a:r>
          </a:p>
          <a:p>
            <a:pPr rtl="0">
              <a:lnSpc>
                <a:spcPct val="100000"/>
              </a:lnSpc>
              <a:spcBef>
                <a:spcPts val="0"/>
              </a:spcBef>
              <a:buNone/>
            </a:pPr>
            <a:r>
              <a:rPr sz="2400" lang="en-US">
                <a:solidFill>
                  <a:srgbClr val="000000"/>
                </a:solidFill>
                <a:latin typeface="Arial"/>
                <a:ea typeface="Arial"/>
                <a:cs typeface="Arial"/>
                <a:sym typeface="Arial"/>
              </a:rPr>
              <a:t>    a.  salt or fresh                      b.  flowing or standing</a:t>
            </a:r>
          </a:p>
          <a:p>
            <a:pPr rtl="0">
              <a:lnSpc>
                <a:spcPct val="100000"/>
              </a:lnSpc>
              <a:spcBef>
                <a:spcPts val="0"/>
              </a:spcBef>
              <a:buNone/>
            </a:pPr>
            <a:r>
              <a:rPr sz="2400" lang="en-US">
                <a:solidFill>
                  <a:srgbClr val="000000"/>
                </a:solidFill>
                <a:latin typeface="Arial"/>
                <a:ea typeface="Arial"/>
                <a:cs typeface="Arial"/>
                <a:sym typeface="Arial"/>
              </a:rPr>
              <a:t>    c.  deep or shallow                d.  tropical or temperate</a:t>
            </a:r>
          </a:p>
          <a:p>
            <a:pPr rtl="0">
              <a:lnSpc>
                <a:spcPct val="100000"/>
              </a:lnSpc>
              <a:spcBef>
                <a:spcPts val="0"/>
              </a:spcBef>
              <a:buNone/>
            </a:pPr>
            <a:r>
              <a:rPr sz="2400" lang="en-US">
                <a:solidFill>
                  <a:srgbClr val="000000"/>
                </a:solidFill>
                <a:latin typeface="Arial"/>
                <a:ea typeface="Arial"/>
                <a:cs typeface="Arial"/>
                <a:sym typeface="Arial"/>
              </a:rPr>
              <a:t> </a:t>
            </a:r>
          </a:p>
          <a:p>
            <a:pPr rtl="0">
              <a:lnSpc>
                <a:spcPct val="100000"/>
              </a:lnSpc>
              <a:spcBef>
                <a:spcPts val="0"/>
              </a:spcBef>
              <a:buNone/>
            </a:pPr>
            <a:r>
              <a:rPr sz="2400" lang="en-US">
                <a:solidFill>
                  <a:srgbClr val="000000"/>
                </a:solidFill>
                <a:latin typeface="Arial"/>
                <a:ea typeface="Arial"/>
                <a:cs typeface="Arial"/>
                <a:sym typeface="Arial"/>
              </a:rPr>
              <a:t>4.  Natural disturbances, such as fire, can result in </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                                                 [ succession / commensalism ]</a:t>
            </a:r>
          </a:p>
          <a:p>
            <a:pPr rtl="0" lvl="0">
              <a:lnSpc>
                <a:spcPct val="100000"/>
              </a:lnSpc>
              <a:spcBef>
                <a:spcPts val="0"/>
              </a:spcBef>
              <a:buNone/>
            </a:pPr>
            <a:r>
              <a:t/>
            </a:r>
            <a:endParaRPr sz="2400"/>
          </a:p>
          <a:p>
            <a:pPr rtl="0">
              <a:lnSpc>
                <a:spcPct val="100000"/>
              </a:lnSpc>
              <a:spcBef>
                <a:spcPts val="0"/>
              </a:spcBef>
              <a:buNone/>
            </a:pPr>
            <a:r>
              <a:rPr sz="2400" lang="en-US">
                <a:solidFill>
                  <a:srgbClr val="000000"/>
                </a:solidFill>
                <a:latin typeface="Arial"/>
                <a:ea typeface="Arial"/>
                <a:cs typeface="Arial"/>
                <a:sym typeface="Arial"/>
              </a:rPr>
              <a:t>5.  Maple trees, oak trees and red buds are found in what biome? ___</a:t>
            </a:r>
          </a:p>
          <a:p>
            <a:pPr rtl="0">
              <a:lnSpc>
                <a:spcPct val="100000"/>
              </a:lnSpc>
              <a:spcBef>
                <a:spcPts val="0"/>
              </a:spcBef>
              <a:buNone/>
            </a:pPr>
            <a:r>
              <a:rPr sz="2400" lang="en-US">
                <a:solidFill>
                  <a:srgbClr val="000000"/>
                </a:solidFill>
                <a:latin typeface="Arial"/>
                <a:ea typeface="Arial"/>
                <a:cs typeface="Arial"/>
                <a:sym typeface="Arial"/>
              </a:rPr>
              <a:t>6.  The prairie and the savanna are both types of ______</a:t>
            </a:r>
          </a:p>
          <a:p>
            <a:pPr rtl="0">
              <a:lnSpc>
                <a:spcPct val="100000"/>
              </a:lnSpc>
              <a:spcBef>
                <a:spcPts val="0"/>
              </a:spcBef>
              <a:buNone/>
            </a:pPr>
            <a:r>
              <a:rPr sz="2400" lang="en-US">
                <a:solidFill>
                  <a:srgbClr val="000000"/>
                </a:solidFill>
                <a:latin typeface="Arial"/>
                <a:ea typeface="Arial"/>
                <a:cs typeface="Arial"/>
                <a:sym typeface="Arial"/>
              </a:rPr>
              <a:t>7.  When two organisms live in close association, it is called </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                   [ succession /  symbiosis / competitive exclusion</a:t>
            </a:r>
          </a:p>
          <a:p>
            <a:pPr rtl="0">
              <a:lnSpc>
                <a:spcPct val="100000"/>
              </a:lnSpc>
              <a:spcBef>
                <a:spcPts val="0"/>
              </a:spcBef>
              <a:buNone/>
            </a:pPr>
            <a:r>
              <a:rPr sz="2400" lang="en-US">
                <a:solidFill>
                  <a:srgbClr val="000000"/>
                </a:solidFill>
                <a:latin typeface="Arial"/>
                <a:ea typeface="Arial"/>
                <a:cs typeface="Arial"/>
                <a:sym typeface="Arial"/>
              </a:rPr>
              <a:t> </a:t>
            </a:r>
          </a:p>
          <a:p>
            <a:pPr rtl="0">
              <a:lnSpc>
                <a:spcPct val="100000"/>
              </a:lnSpc>
              <a:spcBef>
                <a:spcPts val="0"/>
              </a:spcBef>
              <a:buNone/>
            </a:pPr>
            <a:r>
              <a:rPr sz="2400" lang="en-US">
                <a:solidFill>
                  <a:srgbClr val="000000"/>
                </a:solidFill>
                <a:latin typeface="Arial"/>
                <a:ea typeface="Arial"/>
                <a:cs typeface="Arial"/>
                <a:sym typeface="Arial"/>
              </a:rPr>
              <a:t>8. Where is plankton found? ________________</a:t>
            </a:r>
          </a:p>
          <a:p>
            <a:pPr rtl="0">
              <a:lnSpc>
                <a:spcPct val="100000"/>
              </a:lnSpc>
              <a:spcBef>
                <a:spcPts val="0"/>
              </a:spcBef>
              <a:buNone/>
            </a:pPr>
            <a:r>
              <a:rPr sz="2400" lang="en-US">
                <a:solidFill>
                  <a:srgbClr val="000000"/>
                </a:solidFill>
                <a:latin typeface="Arial"/>
                <a:ea typeface="Arial"/>
                <a:cs typeface="Arial"/>
                <a:sym typeface="Arial"/>
              </a:rPr>
              <a:t>9.  Temperate zones have [ extreme / mild ] temperatures.</a:t>
            </a:r>
          </a:p>
          <a:p>
            <a:pPr rtl="0">
              <a:lnSpc>
                <a:spcPct val="100000"/>
              </a:lnSpc>
              <a:spcBef>
                <a:spcPts val="0"/>
              </a:spcBef>
              <a:buNone/>
            </a:pPr>
            <a:r>
              <a:rPr sz="2400" lang="en-US">
                <a:solidFill>
                  <a:srgbClr val="000000"/>
                </a:solidFill>
                <a:latin typeface="Arial"/>
                <a:ea typeface="Arial"/>
                <a:cs typeface="Arial"/>
                <a:sym typeface="Arial"/>
              </a:rPr>
              <a:t>10.  The first species to enter a new ecosystem is called a </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                                              [opportunist / pioneer / successor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y="0" x="0"/>
          <a:ext cy="0" cx="0"/>
          <a:chOff y="0" x="0"/>
          <a:chExt cy="0" cx="0"/>
        </a:xfrm>
      </p:grpSpPr>
      <p:sp>
        <p:nvSpPr>
          <p:cNvPr id="30" name="Shape 30"/>
          <p:cNvSpPr txBox="1"/>
          <p:nvPr>
            <p:ph type="title"/>
          </p:nvPr>
        </p:nvSpPr>
        <p:spPr>
          <a:xfrm>
            <a:off y="293475" x="296925"/>
            <a:ext cy="2477400" cx="9542999"/>
          </a:xfrm>
          <a:prstGeom prst="rect">
            <a:avLst/>
          </a:prstGeom>
        </p:spPr>
        <p:txBody>
          <a:bodyPr bIns="38100" rIns="38100" lIns="38100" tIns="38100" anchor="t" anchorCtr="0">
            <a:noAutofit/>
          </a:bodyPr>
          <a:lstStyle/>
          <a:p>
            <a:pPr rtl="0">
              <a:lnSpc>
                <a:spcPct val="100000"/>
              </a:lnSpc>
              <a:spcBef>
                <a:spcPts val="0"/>
              </a:spcBef>
              <a:buNone/>
            </a:pPr>
            <a:r>
              <a:rPr u="sng" sz="2666" lang="en-US">
                <a:solidFill>
                  <a:srgbClr val="000000"/>
                </a:solidFill>
                <a:latin typeface="verdana"/>
                <a:ea typeface="verdana"/>
                <a:cs typeface="verdana"/>
                <a:sym typeface="verdana"/>
              </a:rPr>
              <a:t>TROPICAL RAIN FOREST</a:t>
            </a:r>
            <a:br>
              <a:rPr sz="2666" lang="en-US">
                <a:solidFill>
                  <a:srgbClr val="000000"/>
                </a:solidFill>
                <a:latin typeface="verdana"/>
                <a:ea typeface="verdana"/>
                <a:cs typeface="verdana"/>
                <a:sym typeface="verdana"/>
              </a:rPr>
            </a:br>
            <a:r>
              <a:rPr sz="2666" lang="en-US">
                <a:solidFill>
                  <a:srgbClr val="000000"/>
                </a:solidFill>
                <a:latin typeface="verdana"/>
                <a:ea typeface="verdana"/>
                <a:cs typeface="verdana"/>
                <a:sym typeface="verdana"/>
              </a:rPr>
              <a:t>has most species, BIODIVERSITY</a:t>
            </a:r>
            <a:br>
              <a:rPr sz="2666" lang="en-US">
                <a:solidFill>
                  <a:srgbClr val="000000"/>
                </a:solidFill>
                <a:latin typeface="verdana"/>
                <a:ea typeface="verdana"/>
                <a:cs typeface="verdana"/>
                <a:sym typeface="verdana"/>
              </a:rPr>
            </a:br>
            <a:r>
              <a:rPr sz="2666" lang="en-US">
                <a:solidFill>
                  <a:srgbClr val="000000"/>
                </a:solidFill>
                <a:latin typeface="verdana"/>
                <a:ea typeface="verdana"/>
                <a:cs typeface="verdana"/>
                <a:sym typeface="verdana"/>
              </a:rPr>
              <a:t>canopy = top      |  understory =  below canopy </a:t>
            </a:r>
          </a:p>
          <a:p>
            <a:pPr rtl="0">
              <a:lnSpc>
                <a:spcPct val="100000"/>
              </a:lnSpc>
              <a:spcBef>
                <a:spcPts val="0"/>
              </a:spcBef>
              <a:buNone/>
            </a:pPr>
            <a:r>
              <a:rPr sz="2666" lang="en-US">
                <a:solidFill>
                  <a:srgbClr val="000000"/>
                </a:solidFill>
                <a:latin typeface="verdana"/>
                <a:ea typeface="verdana"/>
                <a:cs typeface="verdana"/>
                <a:sym typeface="verdana"/>
              </a:rPr>
              <a:t>hot &amp; wet year round; </a:t>
            </a:r>
          </a:p>
          <a:p>
            <a:pPr rtl="0">
              <a:lnSpc>
                <a:spcPct val="100000"/>
              </a:lnSpc>
              <a:spcBef>
                <a:spcPts val="0"/>
              </a:spcBef>
              <a:buNone/>
            </a:pPr>
            <a:r>
              <a:rPr sz="2666" lang="en-US">
                <a:solidFill>
                  <a:srgbClr val="000000"/>
                </a:solidFill>
                <a:latin typeface="verdana"/>
                <a:ea typeface="verdana"/>
                <a:cs typeface="verdana"/>
                <a:sym typeface="verdana"/>
              </a:rPr>
              <a:t>thin, poor soil</a:t>
            </a:r>
          </a:p>
          <a:p>
            <a:pPr rtl="0">
              <a:lnSpc>
                <a:spcPct val="100000"/>
              </a:lnSpc>
              <a:spcBef>
                <a:spcPts val="0"/>
              </a:spcBef>
              <a:buNone/>
            </a:pPr>
            <a:r>
              <a:t/>
            </a:r>
            <a:endParaRPr sz="2666">
              <a:solidFill>
                <a:srgbClr val="000000"/>
              </a:solidFill>
              <a:latin typeface="verdana"/>
              <a:ea typeface="verdana"/>
              <a:cs typeface="verdana"/>
              <a:sym typeface="verdana"/>
            </a:endParaRPr>
          </a:p>
          <a:p>
            <a:pPr rtl="0">
              <a:lnSpc>
                <a:spcPct val="100000"/>
              </a:lnSpc>
              <a:spcBef>
                <a:spcPts val="0"/>
              </a:spcBef>
              <a:buNone/>
            </a:pPr>
            <a:r>
              <a:t/>
            </a:r>
            <a:endParaRPr sz="2666">
              <a:solidFill>
                <a:srgbClr val="000000"/>
              </a:solidFill>
              <a:latin typeface="verdana"/>
              <a:ea typeface="verdana"/>
              <a:cs typeface="verdana"/>
              <a:sym typeface="verdana"/>
            </a:endParaRPr>
          </a:p>
        </p:txBody>
      </p:sp>
      <p:pic>
        <p:nvPicPr>
          <p:cNvPr id="31" name="Shape 31"/>
          <p:cNvPicPr preferRelativeResize="0"/>
          <p:nvPr/>
        </p:nvPicPr>
        <p:blipFill>
          <a:blip r:embed="rId3">
            <a:alphaModFix/>
          </a:blip>
          <a:stretch>
            <a:fillRect/>
          </a:stretch>
        </p:blipFill>
        <p:spPr>
          <a:xfrm>
            <a:off y="2082250" x="5075100"/>
            <a:ext cy="5396749" cx="476482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y="0" x="0"/>
          <a:ext cy="0" cx="0"/>
          <a:chOff y="0" x="0"/>
          <a:chExt cy="0" cx="0"/>
        </a:xfrm>
      </p:grpSpPr>
      <p:sp>
        <p:nvSpPr>
          <p:cNvPr id="218" name="Shape 218"/>
          <p:cNvSpPr txBox="1"/>
          <p:nvPr/>
        </p:nvSpPr>
        <p:spPr>
          <a:xfrm>
            <a:off y="334925" x="418450"/>
            <a:ext cy="6787849" cx="9075850"/>
          </a:xfrm>
          <a:prstGeom prst="rect">
            <a:avLst/>
          </a:prstGeom>
          <a:noFill/>
          <a:ln>
            <a:noFill/>
          </a:ln>
        </p:spPr>
        <p:txBody>
          <a:bodyPr bIns="38100" rIns="38100" lIns="38100" tIns="38100" anchor="t" anchorCtr="0">
            <a:noAutofit/>
          </a:bodyPr>
          <a:lstStyle/>
          <a:p>
            <a:pPr rtl="0">
              <a:lnSpc>
                <a:spcPct val="100000"/>
              </a:lnSpc>
              <a:spcBef>
                <a:spcPts val="0"/>
              </a:spcBef>
              <a:buNone/>
            </a:pPr>
            <a:r>
              <a:rPr sz="2400" lang="en-US">
                <a:solidFill>
                  <a:srgbClr val="000000"/>
                </a:solidFill>
                <a:latin typeface="Arial"/>
                <a:ea typeface="Arial"/>
                <a:cs typeface="Arial"/>
                <a:sym typeface="Arial"/>
              </a:rPr>
              <a:t>11.  Two microscopic organisms are placed in a container with a limited amount of resources.  One species  (X) lives in the bottom of the container near the soil and sand and feeds from the scraps that fall to the bottom. The other species (Y) spends its time swimming in the open water and feeds from the food at the surface.   Each species therefore has a separate:</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    a.  habitat                   b.  ecosystem                                </a:t>
            </a:r>
          </a:p>
          <a:p>
            <a:pPr rtl="0">
              <a:lnSpc>
                <a:spcPct val="100000"/>
              </a:lnSpc>
              <a:spcBef>
                <a:spcPts val="0"/>
              </a:spcBef>
              <a:buNone/>
            </a:pPr>
            <a:r>
              <a:rPr sz="2400" lang="en-US">
                <a:solidFill>
                  <a:srgbClr val="000000"/>
                </a:solidFill>
                <a:latin typeface="Arial"/>
                <a:ea typeface="Arial"/>
                <a:cs typeface="Arial"/>
                <a:sym typeface="Arial"/>
              </a:rPr>
              <a:t>     c.  community            d. niche </a:t>
            </a:r>
          </a:p>
          <a:p>
            <a:pPr rtl="0">
              <a:lnSpc>
                <a:spcPct val="100000"/>
              </a:lnSpc>
              <a:spcBef>
                <a:spcPts val="0"/>
              </a:spcBef>
              <a:buNone/>
            </a:pPr>
            <a:r>
              <a:rPr sz="2400" lang="en-US">
                <a:solidFill>
                  <a:srgbClr val="000000"/>
                </a:solidFill>
                <a:latin typeface="Arial"/>
                <a:ea typeface="Arial"/>
                <a:cs typeface="Arial"/>
                <a:sym typeface="Arial"/>
              </a:rPr>
              <a:t> </a:t>
            </a:r>
          </a:p>
          <a:p>
            <a:pPr rtl="0">
              <a:lnSpc>
                <a:spcPct val="100000"/>
              </a:lnSpc>
              <a:spcBef>
                <a:spcPts val="0"/>
              </a:spcBef>
              <a:buNone/>
            </a:pPr>
            <a:r>
              <a:rPr sz="2400" lang="en-US">
                <a:solidFill>
                  <a:srgbClr val="000000"/>
                </a:solidFill>
                <a:latin typeface="Arial"/>
                <a:ea typeface="Arial"/>
                <a:cs typeface="Arial"/>
                <a:sym typeface="Arial"/>
              </a:rPr>
              <a:t> </a:t>
            </a:r>
          </a:p>
          <a:p>
            <a:pPr rtl="0">
              <a:lnSpc>
                <a:spcPct val="100000"/>
              </a:lnSpc>
              <a:spcBef>
                <a:spcPts val="0"/>
              </a:spcBef>
              <a:buNone/>
            </a:pPr>
            <a:r>
              <a:rPr sz="2400" lang="en-US">
                <a:solidFill>
                  <a:srgbClr val="000000"/>
                </a:solidFill>
                <a:latin typeface="Arial"/>
                <a:ea typeface="Arial"/>
                <a:cs typeface="Arial"/>
                <a:sym typeface="Arial"/>
              </a:rPr>
              <a:t>12. In the container above, a third species is added (Z).  This organism also lives in the soil at the bottom and feeds from the same things as Species X.  After a period of time, scientists noted that species X had disappeared from the container.  This illustrates:</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    a.  competitive exclusion                              </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    b.  symbiosis                     </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    c. parasitism                       </a:t>
            </a:r>
            <a:br>
              <a:rPr sz="2400" lang="en-US">
                <a:solidFill>
                  <a:srgbClr val="000000"/>
                </a:solidFill>
                <a:latin typeface="Arial"/>
                <a:ea typeface="Arial"/>
                <a:cs typeface="Arial"/>
                <a:sym typeface="Arial"/>
              </a:rPr>
            </a:br>
            <a:r>
              <a:rPr sz="2400" lang="en-US">
                <a:solidFill>
                  <a:srgbClr val="000000"/>
                </a:solidFill>
                <a:latin typeface="Arial"/>
                <a:ea typeface="Arial"/>
                <a:cs typeface="Arial"/>
                <a:sym typeface="Arial"/>
              </a:rPr>
              <a:t>    d.  mutualism</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nvSpPr>
        <p:spPr>
          <a:xfrm>
            <a:off y="497150" x="565450"/>
            <a:ext cy="1280999" cx="4276200"/>
          </a:xfrm>
          <a:prstGeom prst="rect">
            <a:avLst/>
          </a:prstGeom>
          <a:noFill/>
          <a:ln w="9525" cap="flat">
            <a:solidFill>
              <a:srgbClr val="980000"/>
            </a:solidFill>
            <a:prstDash val="solid"/>
            <a:round/>
            <a:headEnd w="med" len="med" type="none"/>
            <a:tailEnd w="med" len="med" type="none"/>
          </a:ln>
        </p:spPr>
        <p:txBody>
          <a:bodyPr bIns="38100" rIns="38100" lIns="38100" tIns="38100" anchor="t" anchorCtr="0">
            <a:noAutofit/>
          </a:bodyPr>
          <a:lstStyle/>
          <a:p>
            <a:pPr rtl="0" lvl="0">
              <a:lnSpc>
                <a:spcPct val="100000"/>
              </a:lnSpc>
              <a:spcBef>
                <a:spcPts val="0"/>
              </a:spcBef>
              <a:buNone/>
            </a:pPr>
            <a:r>
              <a:rPr sz="2666" lang="en-US">
                <a:solidFill>
                  <a:srgbClr val="980000"/>
                </a:solidFill>
                <a:latin typeface="Arial"/>
                <a:ea typeface="Arial"/>
                <a:cs typeface="Arial"/>
                <a:sym typeface="Arial"/>
              </a:rPr>
              <a:t>Many plants anchor themselves to the trees, like this BROMELIAD</a:t>
            </a:r>
          </a:p>
        </p:txBody>
      </p:sp>
      <p:pic>
        <p:nvPicPr>
          <p:cNvPr id="37" name="Shape 37"/>
          <p:cNvPicPr preferRelativeResize="0"/>
          <p:nvPr/>
        </p:nvPicPr>
        <p:blipFill>
          <a:blip r:embed="rId3">
            <a:alphaModFix/>
          </a:blip>
          <a:stretch>
            <a:fillRect/>
          </a:stretch>
        </p:blipFill>
        <p:spPr>
          <a:xfrm>
            <a:off y="2216600" x="274150"/>
            <a:ext cy="3962348" cx="5698524"/>
          </a:xfrm>
          <a:prstGeom prst="rect">
            <a:avLst/>
          </a:prstGeom>
          <a:noFill/>
          <a:ln>
            <a:noFill/>
          </a:ln>
        </p:spPr>
      </p:pic>
      <p:pic>
        <p:nvPicPr>
          <p:cNvPr id="38" name="Shape 38"/>
          <p:cNvPicPr preferRelativeResize="0"/>
          <p:nvPr/>
        </p:nvPicPr>
        <p:blipFill>
          <a:blip r:embed="rId4">
            <a:alphaModFix/>
          </a:blip>
          <a:stretch>
            <a:fillRect/>
          </a:stretch>
        </p:blipFill>
        <p:spPr>
          <a:xfrm>
            <a:off y="497150" x="6131514"/>
            <a:ext cy="5681800" cx="363773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pic>
        <p:nvPicPr>
          <p:cNvPr id="43" name="Shape 43"/>
          <p:cNvPicPr preferRelativeResize="0"/>
          <p:nvPr/>
        </p:nvPicPr>
        <p:blipFill>
          <a:blip r:embed="rId3">
            <a:alphaModFix/>
          </a:blip>
          <a:stretch>
            <a:fillRect/>
          </a:stretch>
        </p:blipFill>
        <p:spPr>
          <a:xfrm>
            <a:off y="203200" x="203200"/>
            <a:ext cy="4166424" cx="5804750"/>
          </a:xfrm>
          <a:prstGeom prst="rect">
            <a:avLst/>
          </a:prstGeom>
          <a:noFill/>
          <a:ln>
            <a:noFill/>
          </a:ln>
        </p:spPr>
      </p:pic>
      <p:pic>
        <p:nvPicPr>
          <p:cNvPr id="44" name="Shape 44"/>
          <p:cNvPicPr preferRelativeResize="0"/>
          <p:nvPr/>
        </p:nvPicPr>
        <p:blipFill>
          <a:blip r:embed="rId4">
            <a:alphaModFix/>
          </a:blip>
          <a:stretch>
            <a:fillRect/>
          </a:stretch>
        </p:blipFill>
        <p:spPr>
          <a:xfrm>
            <a:off y="3759175" x="203200"/>
            <a:ext cy="3391375" cx="4982125"/>
          </a:xfrm>
          <a:prstGeom prst="rect">
            <a:avLst/>
          </a:prstGeom>
          <a:noFill/>
          <a:ln>
            <a:noFill/>
          </a:ln>
        </p:spPr>
      </p:pic>
      <p:pic>
        <p:nvPicPr>
          <p:cNvPr id="45" name="Shape 45"/>
          <p:cNvPicPr preferRelativeResize="0"/>
          <p:nvPr/>
        </p:nvPicPr>
        <p:blipFill>
          <a:blip r:embed="rId5">
            <a:alphaModFix/>
          </a:blip>
          <a:stretch>
            <a:fillRect/>
          </a:stretch>
        </p:blipFill>
        <p:spPr>
          <a:xfrm>
            <a:off y="203200" x="5181600"/>
            <a:ext cy="6961974" cx="4890324"/>
          </a:xfrm>
          <a:prstGeom prst="rect">
            <a:avLst/>
          </a:prstGeom>
          <a:noFill/>
          <a:ln>
            <a:noFill/>
          </a:ln>
        </p:spPr>
      </p:pic>
      <p:pic>
        <p:nvPicPr>
          <p:cNvPr id="46" name="Shape 46"/>
          <p:cNvPicPr preferRelativeResize="0"/>
          <p:nvPr/>
        </p:nvPicPr>
        <p:blipFill>
          <a:blip r:embed="rId6">
            <a:alphaModFix/>
          </a:blip>
          <a:stretch>
            <a:fillRect/>
          </a:stretch>
        </p:blipFill>
        <p:spPr>
          <a:xfrm>
            <a:off y="203200" x="203200"/>
            <a:ext cy="2564124" cx="2199824"/>
          </a:xfrm>
          <a:prstGeom prst="rect">
            <a:avLst/>
          </a:prstGeom>
          <a:noFill/>
          <a:ln>
            <a:noFill/>
          </a:ln>
        </p:spPr>
      </p:pic>
      <p:sp>
        <p:nvSpPr>
          <p:cNvPr id="47" name="Shape 47"/>
          <p:cNvSpPr txBox="1"/>
          <p:nvPr/>
        </p:nvSpPr>
        <p:spPr>
          <a:xfrm>
            <a:off y="322150" x="6178975"/>
            <a:ext cy="613200" cx="3127800"/>
          </a:xfrm>
          <a:prstGeom prst="rect">
            <a:avLst/>
          </a:prstGeom>
          <a:noFill/>
          <a:ln>
            <a:noFill/>
          </a:ln>
        </p:spPr>
        <p:txBody>
          <a:bodyPr bIns="91425" rIns="91425" lIns="91425" tIns="91425" anchor="t" anchorCtr="0">
            <a:noAutofit/>
          </a:bodyPr>
          <a:lstStyle/>
          <a:p>
            <a:pPr>
              <a:spcBef>
                <a:spcPts val="0"/>
              </a:spcBef>
              <a:buNone/>
            </a:pPr>
            <a:r>
              <a:rPr sz="3000" lang="en-US">
                <a:solidFill>
                  <a:srgbClr val="FFFFFF"/>
                </a:solidFill>
              </a:rPr>
              <a:t>Jaguar</a:t>
            </a:r>
          </a:p>
        </p:txBody>
      </p:sp>
      <p:sp>
        <p:nvSpPr>
          <p:cNvPr id="48" name="Shape 48"/>
          <p:cNvSpPr txBox="1"/>
          <p:nvPr/>
        </p:nvSpPr>
        <p:spPr>
          <a:xfrm>
            <a:off y="566550" x="3219000"/>
            <a:ext cy="613200" cx="1672199"/>
          </a:xfrm>
          <a:prstGeom prst="rect">
            <a:avLst/>
          </a:prstGeom>
          <a:noFill/>
          <a:ln>
            <a:noFill/>
          </a:ln>
        </p:spPr>
        <p:txBody>
          <a:bodyPr bIns="91425" rIns="91425" lIns="91425" tIns="91425" anchor="t" anchorCtr="0">
            <a:noAutofit/>
          </a:bodyPr>
          <a:lstStyle/>
          <a:p>
            <a:pPr rtl="0" lvl="0">
              <a:spcBef>
                <a:spcPts val="0"/>
              </a:spcBef>
              <a:buNone/>
            </a:pPr>
            <a:r>
              <a:rPr sz="3000" lang="en-US">
                <a:solidFill>
                  <a:srgbClr val="FFFFFF"/>
                </a:solidFill>
              </a:rPr>
              <a:t>Parrot</a:t>
            </a:r>
          </a:p>
        </p:txBody>
      </p:sp>
      <p:sp>
        <p:nvSpPr>
          <p:cNvPr id="49" name="Shape 49"/>
          <p:cNvSpPr txBox="1"/>
          <p:nvPr/>
        </p:nvSpPr>
        <p:spPr>
          <a:xfrm>
            <a:off y="3759175" x="3219000"/>
            <a:ext cy="1073400" cx="3127800"/>
          </a:xfrm>
          <a:prstGeom prst="rect">
            <a:avLst/>
          </a:prstGeom>
          <a:noFill/>
          <a:ln>
            <a:noFill/>
          </a:ln>
        </p:spPr>
        <p:txBody>
          <a:bodyPr bIns="91425" rIns="91425" lIns="91425" tIns="91425" anchor="t" anchorCtr="0">
            <a:noAutofit/>
          </a:bodyPr>
          <a:lstStyle/>
          <a:p>
            <a:pPr rtl="0" lvl="0">
              <a:spcBef>
                <a:spcPts val="0"/>
              </a:spcBef>
              <a:buNone/>
            </a:pPr>
            <a:r>
              <a:rPr sz="3000" lang="en-US">
                <a:solidFill>
                  <a:srgbClr val="FFFFFF"/>
                </a:solidFill>
              </a:rPr>
              <a:t>Tree Frog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y="0" x="0"/>
          <a:ext cy="0" cx="0"/>
          <a:chOff y="0" x="0"/>
          <a:chExt cy="0" cx="0"/>
        </a:xfrm>
      </p:grpSpPr>
      <p:sp>
        <p:nvSpPr>
          <p:cNvPr id="54" name="Shape 54">
            <a:hlinkClick r:id="rId4"/>
          </p:cNvPr>
          <p:cNvSpPr/>
          <p:nvPr/>
        </p:nvSpPr>
        <p:spPr>
          <a:xfrm>
            <a:off y="303775" x="1218200"/>
            <a:ext cy="5288074" cx="7050775"/>
          </a:xfrm>
          <a:prstGeom prst="rect">
            <a:avLst/>
          </a:prstGeom>
          <a:blipFill>
            <a:blip r:embed="rId5">
              <a:alphaModFix/>
            </a:blip>
            <a:stretch>
              <a:fillRect/>
            </a:stretch>
          </a:blipFill>
          <a:ln>
            <a:noFill/>
          </a:ln>
        </p:spPr>
      </p:sp>
      <p:sp>
        <p:nvSpPr>
          <p:cNvPr id="55" name="Shape 55"/>
          <p:cNvSpPr txBox="1"/>
          <p:nvPr/>
        </p:nvSpPr>
        <p:spPr>
          <a:xfrm>
            <a:off y="5893175" x="1432625"/>
            <a:ext cy="1127099" cx="8198799"/>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Arboreal = an animal that lives in ______________</a:t>
            </a:r>
            <a:br>
              <a:rPr sz="2666" lang="en-US">
                <a:solidFill>
                  <a:srgbClr val="000000"/>
                </a:solidFill>
                <a:latin typeface="Arial"/>
                <a:ea typeface="Arial"/>
                <a:cs typeface="Arial"/>
                <a:sym typeface="Arial"/>
              </a:rPr>
            </a:br>
            <a:r>
              <a:rPr sz="2666" lang="en-US">
                <a:solidFill>
                  <a:srgbClr val="000000"/>
                </a:solidFill>
                <a:latin typeface="Arial"/>
                <a:ea typeface="Arial"/>
                <a:cs typeface="Arial"/>
                <a:sym typeface="Arial"/>
              </a:rPr>
              <a:t>Brachiation = movement by __________________</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ph type="title"/>
          </p:nvPr>
        </p:nvSpPr>
        <p:spPr>
          <a:xfrm>
            <a:off y="297175" x="297075"/>
            <a:ext cy="2453725" cx="9618274"/>
          </a:xfrm>
          <a:prstGeom prst="rect">
            <a:avLst/>
          </a:prstGeom>
        </p:spPr>
        <p:txBody>
          <a:bodyPr bIns="38100" rIns="38100" lIns="38100" tIns="38100" anchor="t" anchorCtr="0">
            <a:noAutofit/>
          </a:bodyPr>
          <a:lstStyle/>
          <a:p>
            <a:pPr rtl="0" lvl="0">
              <a:lnSpc>
                <a:spcPct val="100000"/>
              </a:lnSpc>
              <a:spcBef>
                <a:spcPts val="0"/>
              </a:spcBef>
              <a:buNone/>
            </a:pPr>
            <a:r>
              <a:rPr sz="2933" lang="en-US">
                <a:solidFill>
                  <a:srgbClr val="000000"/>
                </a:solidFill>
                <a:latin typeface="verdana"/>
                <a:ea typeface="verdana"/>
                <a:cs typeface="verdana"/>
                <a:sym typeface="verdana"/>
              </a:rPr>
              <a:t>TROPICAL DRY FOREST</a:t>
            </a:r>
          </a:p>
          <a:p>
            <a:pPr rtl="0">
              <a:lnSpc>
                <a:spcPct val="100000"/>
              </a:lnSpc>
              <a:spcBef>
                <a:spcPts val="0"/>
              </a:spcBef>
              <a:buNone/>
            </a:pPr>
            <a:r>
              <a:rPr sz="2933" lang="en-US">
                <a:latin typeface="verdana"/>
                <a:ea typeface="verdana"/>
                <a:cs typeface="verdana"/>
                <a:sym typeface="verdana"/>
              </a:rPr>
              <a:t>wet/dry seasons,  warm year round</a:t>
            </a:r>
            <a:br>
              <a:rPr sz="2933" lang="en-US">
                <a:solidFill>
                  <a:srgbClr val="000000"/>
                </a:solidFill>
                <a:latin typeface="verdana"/>
                <a:ea typeface="verdana"/>
                <a:cs typeface="verdana"/>
                <a:sym typeface="verdana"/>
              </a:rPr>
            </a:br>
            <a:br>
              <a:rPr sz="2933" lang="en-US">
                <a:solidFill>
                  <a:srgbClr val="000000"/>
                </a:solidFill>
                <a:latin typeface="verdana"/>
                <a:ea typeface="verdana"/>
                <a:cs typeface="verdana"/>
                <a:sym typeface="verdana"/>
              </a:rPr>
            </a:br>
            <a:r>
              <a:rPr sz="2933" lang="en-US">
                <a:solidFill>
                  <a:srgbClr val="000000"/>
                </a:solidFill>
                <a:latin typeface="verdana"/>
                <a:ea typeface="verdana"/>
                <a:cs typeface="verdana"/>
                <a:sym typeface="verdana"/>
              </a:rPr>
              <a:t>trees are deciduous -lose leaves</a:t>
            </a:r>
          </a:p>
        </p:txBody>
      </p:sp>
      <p:pic>
        <p:nvPicPr>
          <p:cNvPr id="61" name="Shape 61"/>
          <p:cNvPicPr preferRelativeResize="0"/>
          <p:nvPr/>
        </p:nvPicPr>
        <p:blipFill>
          <a:blip r:embed="rId3">
            <a:alphaModFix/>
          </a:blip>
          <a:stretch>
            <a:fillRect/>
          </a:stretch>
        </p:blipFill>
        <p:spPr>
          <a:xfrm>
            <a:off y="3048850" x="4267700"/>
            <a:ext cy="4419225" cx="5640075"/>
          </a:xfrm>
          <a:prstGeom prst="rect">
            <a:avLst/>
          </a:prstGeom>
          <a:noFill/>
          <a:ln>
            <a:noFill/>
          </a:ln>
        </p:spPr>
      </p:pic>
      <p:pic>
        <p:nvPicPr>
          <p:cNvPr id="62" name="Shape 62"/>
          <p:cNvPicPr preferRelativeResize="0"/>
          <p:nvPr/>
        </p:nvPicPr>
        <p:blipFill>
          <a:blip r:embed="rId4">
            <a:alphaModFix/>
          </a:blip>
          <a:stretch>
            <a:fillRect/>
          </a:stretch>
        </p:blipFill>
        <p:spPr>
          <a:xfrm>
            <a:off y="3048000" x="812800"/>
            <a:ext cy="4268424" cx="308522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304800" x="304800"/>
            <a:ext cy="914400" cx="9550500"/>
          </a:xfrm>
          <a:prstGeom prst="rect">
            <a:avLst/>
          </a:prstGeom>
        </p:spPr>
        <p:txBody>
          <a:bodyPr bIns="91425" rIns="91425" lIns="91425" tIns="91425" anchor="t" anchorCtr="0">
            <a:noAutofit/>
          </a:bodyPr>
          <a:lstStyle/>
          <a:p>
            <a:pPr>
              <a:spcBef>
                <a:spcPts val="0"/>
              </a:spcBef>
              <a:buNone/>
            </a:pPr>
            <a:r>
              <a:rPr lang="en-US"/>
              <a:t>What lives in a tropical dry forest?</a:t>
            </a:r>
          </a:p>
        </p:txBody>
      </p:sp>
      <p:pic>
        <p:nvPicPr>
          <p:cNvPr id="68" name="Shape 68"/>
          <p:cNvPicPr preferRelativeResize="0"/>
          <p:nvPr/>
        </p:nvPicPr>
        <p:blipFill rotWithShape="1">
          <a:blip r:embed="rId3">
            <a:alphaModFix/>
          </a:blip>
          <a:srcRect t="0" b="0" r="0" l="25121"/>
          <a:stretch/>
        </p:blipFill>
        <p:spPr>
          <a:xfrm>
            <a:off y="1440475" x="304800"/>
            <a:ext cy="6026199" cx="6014225"/>
          </a:xfrm>
          <a:prstGeom prst="rect">
            <a:avLst/>
          </a:prstGeom>
          <a:noFill/>
          <a:ln>
            <a:noFill/>
          </a:ln>
        </p:spPr>
      </p:pic>
      <p:pic>
        <p:nvPicPr>
          <p:cNvPr id="69" name="Shape 69"/>
          <p:cNvPicPr preferRelativeResize="0"/>
          <p:nvPr/>
        </p:nvPicPr>
        <p:blipFill>
          <a:blip r:embed="rId4">
            <a:alphaModFix/>
          </a:blip>
          <a:stretch>
            <a:fillRect/>
          </a:stretch>
        </p:blipFill>
        <p:spPr>
          <a:xfrm>
            <a:off y="1317819" x="6319025"/>
            <a:ext cy="2733199" cx="3644275"/>
          </a:xfrm>
          <a:prstGeom prst="rect">
            <a:avLst/>
          </a:prstGeom>
          <a:noFill/>
          <a:ln>
            <a:noFill/>
          </a:ln>
        </p:spPr>
      </p:pic>
      <p:pic>
        <p:nvPicPr>
          <p:cNvPr id="70" name="Shape 70"/>
          <p:cNvPicPr preferRelativeResize="0"/>
          <p:nvPr/>
        </p:nvPicPr>
        <p:blipFill>
          <a:blip r:embed="rId5">
            <a:alphaModFix/>
          </a:blip>
          <a:stretch>
            <a:fillRect/>
          </a:stretch>
        </p:blipFill>
        <p:spPr>
          <a:xfrm>
            <a:off y="3941600" x="5797075"/>
            <a:ext cy="3600450" cx="42862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a:hlinkClick r:id="rId4"/>
          </p:cNvPr>
          <p:cNvSpPr/>
          <p:nvPr/>
        </p:nvSpPr>
        <p:spPr>
          <a:xfrm>
            <a:off y="1081250" x="1227975"/>
            <a:ext cy="5445649" cx="7260874"/>
          </a:xfrm>
          <a:prstGeom prst="rect">
            <a:avLst/>
          </a:prstGeom>
          <a:blipFill>
            <a:blip r:embed="rId5">
              <a:alphaModFix/>
            </a:blip>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