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trike="noStrike" u="none" b="0" cap="none" baseline="0" sz="32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trike="noStrike" u="none" b="0" cap="none" baseline="0" sz="28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trike="noStrike" u="none" b="0" cap="none" baseline="0" sz="24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trike="noStrike" u="none" b="0" cap="none" baseline="0" sz="20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trike="noStrike" u="none" b="0" cap="none" baseline="0" sz="20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Arial"/>
              <a:buNone/>
              <a:defRPr strike="noStrike" u="none" b="0" cap="none" baseline="0" sz="20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Arial"/>
              <a:buNone/>
              <a:defRPr strike="noStrike" u="none" b="0" cap="none" baseline="0" sz="20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Arial"/>
              <a:buNone/>
              <a:defRPr strike="noStrike" u="none" b="0" cap="none" baseline="0" sz="20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Arial"/>
              <a:buNone/>
              <a:defRPr strike="noStrike" u="none" b="0" cap="none" baseline="0" sz="200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 b="1"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buClr>
                <a:srgbClr val="898989"/>
              </a:buClr>
              <a:buFont typeface="Arial"/>
              <a:buNone/>
              <a:defRPr strike="noStrike" u="none" b="0" cap="none" baseline="0" sz="320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spcBef>
                <a:spcPts val="0"/>
              </a:spcBef>
              <a:buFont typeface="Arial"/>
              <a:buNone/>
              <a:defRPr strike="noStrike" u="none" b="0" cap="none" baseline="0" sz="2800" i="0"/>
            </a:lvl2pPr>
            <a:lvl3pPr algn="l" rtl="0" marR="0" indent="0" marL="914400">
              <a:spcBef>
                <a:spcPts val="0"/>
              </a:spcBef>
              <a:buFont typeface="Arial"/>
              <a:buNone/>
              <a:defRPr strike="noStrike" u="none" b="0" cap="none" baseline="0" sz="2400" i="0"/>
            </a:lvl3pPr>
            <a:lvl4pPr algn="l" rtl="0" marR="0" indent="0" marL="1371600">
              <a:spcBef>
                <a:spcPts val="0"/>
              </a:spcBef>
              <a:buFont typeface="Arial"/>
              <a:buNone/>
              <a:defRPr strike="noStrike" u="none" b="0" cap="none" baseline="0" sz="2000" i="0"/>
            </a:lvl4pPr>
            <a:lvl5pPr algn="l" rtl="0" marR="0" indent="0" marL="1828800">
              <a:spcBef>
                <a:spcPts val="0"/>
              </a:spcBef>
              <a:buFont typeface="Arial"/>
              <a:buNone/>
              <a:defRPr strike="noStrike" u="none" b="0" cap="none" baseline="0" sz="2000" i="0"/>
            </a:lvl5pPr>
            <a:lvl6pPr algn="l" rtl="0" marR="0" indent="0" marL="2286000">
              <a:spcBef>
                <a:spcPts val="0"/>
              </a:spcBef>
              <a:buFont typeface="Arial"/>
              <a:buNone/>
              <a:defRPr strike="noStrike" u="none" b="0" cap="none" baseline="0" sz="2000" i="0"/>
            </a:lvl6pPr>
            <a:lvl7pPr algn="l" rtl="0" marR="0" indent="0" marL="2743200">
              <a:spcBef>
                <a:spcPts val="0"/>
              </a:spcBef>
              <a:buFont typeface="Arial"/>
              <a:buNone/>
              <a:defRPr strike="noStrike" u="none" b="0" cap="none" baseline="0" sz="2000" i="0"/>
            </a:lvl7pPr>
            <a:lvl8pPr algn="l" rtl="0" marR="0" indent="0" marL="3200400">
              <a:spcBef>
                <a:spcPts val="0"/>
              </a:spcBef>
              <a:buFont typeface="Arial"/>
              <a:buNone/>
              <a:defRPr strike="noStrike" u="none" b="0" cap="none" baseline="0" sz="2000" i="0"/>
            </a:lvl8pPr>
            <a:lvl9pPr algn="l" rtl="0" marR="0" indent="0" marL="3657600">
              <a:spcBef>
                <a:spcPts val="0"/>
              </a:spcBef>
              <a:buFont typeface="Arial"/>
              <a:buNone/>
              <a:defRPr strike="noStrike" u="none" b="0" cap="none" baseline="0" sz="2000" i="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None/>
              <a:defRPr sz="1400"/>
            </a:lvl1pPr>
            <a:lvl2pPr rtl="0" indent="0" marL="457200">
              <a:spcBef>
                <a:spcPts val="0"/>
              </a:spcBef>
              <a:buNone/>
              <a:defRPr sz="1200"/>
            </a:lvl2pPr>
            <a:lvl3pPr rtl="0" indent="0" marL="914400">
              <a:spcBef>
                <a:spcPts val="0"/>
              </a:spcBef>
              <a:buNone/>
              <a:defRPr sz="1000"/>
            </a:lvl3pPr>
            <a:lvl4pPr rtl="0" indent="0" marL="1371600">
              <a:spcBef>
                <a:spcPts val="0"/>
              </a:spcBef>
              <a:buNone/>
              <a:defRPr sz="900"/>
            </a:lvl4pPr>
            <a:lvl5pPr rtl="0" indent="0" marL="1828800">
              <a:spcBef>
                <a:spcPts val="0"/>
              </a:spcBef>
              <a:buNone/>
              <a:defRPr sz="900"/>
            </a:lvl5pPr>
            <a:lvl6pPr rtl="0" indent="0" marL="2286000">
              <a:spcBef>
                <a:spcPts val="0"/>
              </a:spcBef>
              <a:buNone/>
              <a:defRPr sz="900"/>
            </a:lvl6pPr>
            <a:lvl7pPr rtl="0" indent="0" marL="2743200">
              <a:spcBef>
                <a:spcPts val="0"/>
              </a:spcBef>
              <a:buNone/>
              <a:defRPr sz="900"/>
            </a:lvl7pPr>
            <a:lvl8pPr rtl="0" indent="0" marL="3200400">
              <a:spcBef>
                <a:spcPts val="0"/>
              </a:spcBef>
              <a:buNone/>
              <a:defRPr sz="900"/>
            </a:lvl8pPr>
            <a:lvl9pPr rtl="0" indent="0" marL="3657600">
              <a:spcBef>
                <a:spcPts val="0"/>
              </a:spcBef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 b="1"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None/>
              <a:defRPr sz="1400"/>
            </a:lvl1pPr>
            <a:lvl2pPr rtl="0" indent="0" marL="457200">
              <a:spcBef>
                <a:spcPts val="0"/>
              </a:spcBef>
              <a:buNone/>
              <a:defRPr sz="1200"/>
            </a:lvl2pPr>
            <a:lvl3pPr rtl="0" indent="0" marL="914400">
              <a:spcBef>
                <a:spcPts val="0"/>
              </a:spcBef>
              <a:buNone/>
              <a:defRPr sz="1000"/>
            </a:lvl3pPr>
            <a:lvl4pPr rtl="0" indent="0" marL="1371600">
              <a:spcBef>
                <a:spcPts val="0"/>
              </a:spcBef>
              <a:buNone/>
              <a:defRPr sz="900"/>
            </a:lvl4pPr>
            <a:lvl5pPr rtl="0" indent="0" marL="1828800">
              <a:spcBef>
                <a:spcPts val="0"/>
              </a:spcBef>
              <a:buNone/>
              <a:defRPr sz="900"/>
            </a:lvl5pPr>
            <a:lvl6pPr rtl="0" indent="0" marL="2286000">
              <a:spcBef>
                <a:spcPts val="0"/>
              </a:spcBef>
              <a:buNone/>
              <a:defRPr sz="900"/>
            </a:lvl6pPr>
            <a:lvl7pPr rtl="0" indent="0" marL="2743200">
              <a:spcBef>
                <a:spcPts val="0"/>
              </a:spcBef>
              <a:buNone/>
              <a:defRPr sz="900"/>
            </a:lvl7pPr>
            <a:lvl8pPr rtl="0" indent="0" marL="3200400">
              <a:spcBef>
                <a:spcPts val="0"/>
              </a:spcBef>
              <a:buNone/>
              <a:defRPr sz="900"/>
            </a:lvl8pPr>
            <a:lvl9pPr rtl="0" indent="0" marL="3657600">
              <a:spcBef>
                <a:spcPts val="0"/>
              </a:spcBef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None/>
              <a:defRPr b="1" sz="2400"/>
            </a:lvl1pPr>
            <a:lvl2pPr rtl="0" indent="0" marL="457200">
              <a:spcBef>
                <a:spcPts val="0"/>
              </a:spcBef>
              <a:buNone/>
              <a:defRPr b="1" sz="2000"/>
            </a:lvl2pPr>
            <a:lvl3pPr rtl="0" indent="0" marL="914400">
              <a:spcBef>
                <a:spcPts val="0"/>
              </a:spcBef>
              <a:buNone/>
              <a:defRPr b="1" sz="1800"/>
            </a:lvl3pPr>
            <a:lvl4pPr rtl="0" indent="0" marL="1371600">
              <a:spcBef>
                <a:spcPts val="0"/>
              </a:spcBef>
              <a:buNone/>
              <a:defRPr b="1" sz="1600"/>
            </a:lvl4pPr>
            <a:lvl5pPr rtl="0" indent="0" marL="1828800">
              <a:spcBef>
                <a:spcPts val="0"/>
              </a:spcBef>
              <a:buNone/>
              <a:defRPr b="1" sz="1600"/>
            </a:lvl5pPr>
            <a:lvl6pPr rtl="0" indent="0" marL="2286000">
              <a:spcBef>
                <a:spcPts val="0"/>
              </a:spcBef>
              <a:buNone/>
              <a:defRPr b="1" sz="1600"/>
            </a:lvl6pPr>
            <a:lvl7pPr rtl="0" indent="0" marL="2743200">
              <a:spcBef>
                <a:spcPts val="0"/>
              </a:spcBef>
              <a:buNone/>
              <a:defRPr b="1" sz="1600"/>
            </a:lvl7pPr>
            <a:lvl8pPr rtl="0" indent="0" marL="3200400">
              <a:spcBef>
                <a:spcPts val="0"/>
              </a:spcBef>
              <a:buNone/>
              <a:defRPr b="1" sz="1600"/>
            </a:lvl8pPr>
            <a:lvl9pPr rtl="0" indent="0" marL="3657600">
              <a:spcBef>
                <a:spcPts val="0"/>
              </a:spcBef>
              <a:buNone/>
              <a:defRPr b="1" sz="16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None/>
              <a:defRPr b="1" sz="2400"/>
            </a:lvl1pPr>
            <a:lvl2pPr rtl="0" indent="0" marL="457200">
              <a:spcBef>
                <a:spcPts val="0"/>
              </a:spcBef>
              <a:buNone/>
              <a:defRPr b="1" sz="2000"/>
            </a:lvl2pPr>
            <a:lvl3pPr rtl="0" indent="0" marL="914400">
              <a:spcBef>
                <a:spcPts val="0"/>
              </a:spcBef>
              <a:buNone/>
              <a:defRPr b="1" sz="1800"/>
            </a:lvl3pPr>
            <a:lvl4pPr rtl="0" indent="0" marL="1371600">
              <a:spcBef>
                <a:spcPts val="0"/>
              </a:spcBef>
              <a:buNone/>
              <a:defRPr b="1" sz="1600"/>
            </a:lvl4pPr>
            <a:lvl5pPr rtl="0" indent="0" marL="1828800">
              <a:spcBef>
                <a:spcPts val="0"/>
              </a:spcBef>
              <a:buNone/>
              <a:defRPr b="1" sz="1600"/>
            </a:lvl5pPr>
            <a:lvl6pPr rtl="0" indent="0" marL="2286000">
              <a:spcBef>
                <a:spcPts val="0"/>
              </a:spcBef>
              <a:buNone/>
              <a:defRPr b="1" sz="1600"/>
            </a:lvl6pPr>
            <a:lvl7pPr rtl="0" indent="0" marL="2743200">
              <a:spcBef>
                <a:spcPts val="0"/>
              </a:spcBef>
              <a:buNone/>
              <a:defRPr b="1" sz="1600"/>
            </a:lvl7pPr>
            <a:lvl8pPr rtl="0" indent="0" marL="3200400">
              <a:spcBef>
                <a:spcPts val="0"/>
              </a:spcBef>
              <a:buNone/>
              <a:defRPr b="1" sz="1600"/>
            </a:lvl8pPr>
            <a:lvl9pPr rtl="0" indent="0" marL="3657600">
              <a:spcBef>
                <a:spcPts val="0"/>
              </a:spcBef>
              <a:buNone/>
              <a:defRPr b="1" sz="1600"/>
            </a:lvl9pPr>
          </a:lstStyle>
          <a:p/>
        </p:txBody>
      </p:sp>
      <p:sp>
        <p:nvSpPr>
          <p:cNvPr id="32" name="Shape 32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_HEADER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 b="1" cap="small" sz="4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2.jpg" Type="http://schemas.openxmlformats.org/officeDocument/2006/relationships/image" Id="rId4"/><Relationship Target="../media/image01.jpg" Type="http://schemas.openxmlformats.org/officeDocument/2006/relationships/image" Id="rId3"/><Relationship Target="../media/image07.jpg" Type="http://schemas.openxmlformats.org/officeDocument/2006/relationships/image" Id="rId6"/><Relationship Target="../media/image06.jp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png" Type="http://schemas.openxmlformats.org/officeDocument/2006/relationships/image" Id="rId4"/><Relationship Target="../media/image09.jpg" Type="http://schemas.openxmlformats.org/officeDocument/2006/relationships/image" Id="rId3"/><Relationship Target="../media/image17.pn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0.gif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y="229942" x="860597"/>
            <a:ext cy="1064099" cx="7883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Climate and Ecosystems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86878" x="1684385"/>
            <a:ext cy="5539871" cx="599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33400" x="5867400"/>
            <a:ext cy="5888036" cx="213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y="609600" x="457200"/>
            <a:ext cy="5262562" cx="4648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warbler lives in a different section of the tree.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short, a “NICHE” is a way of life, and includes all aspects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-where it lives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-how it builds a nest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-when it mates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-what it eats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-how it hunts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y="169650" x="175750"/>
            <a:ext cy="4976400" cx="8848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NUH is the letter I use to spell Nutches, </a:t>
            </a:r>
            <a:b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live in small caves, known as Niches, for hutches. </a:t>
            </a:r>
          </a:p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Nutches have troubles, the biggest of which is </a:t>
            </a:r>
            <a:b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fact there are many more Nutches than Niches. </a:t>
            </a:r>
          </a:p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Nutch in a Nich knows that some other Nutch </a:t>
            </a:r>
            <a:b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like to move into his Nich very much. </a:t>
            </a:r>
          </a:p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each Nutch in a Nich has to watch that small Nich </a:t>
            </a:r>
            <a:b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2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Nutches who haven't got Niches will snitch.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y="142875" x="167225"/>
            <a:ext cy="3788099" cx="5014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about these 3 birds:</a:t>
            </a:r>
          </a:p>
          <a:p>
            <a:pPr algn="l" rtl="0" lvl="0" marR="0" indent="0" mar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Kingfisher</a:t>
            </a:r>
          </a:p>
          <a:p>
            <a:pPr algn="l" rtl="0" lvl="0" marR="0" indent="0" mar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Heron</a:t>
            </a:r>
          </a:p>
          <a:p>
            <a:pPr algn="l" rtl="0" lvl="0" marR="0" indent="0" mar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Loon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5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*All live on lakes and eat fish.  How are they not in the same niche?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044700" x="599025"/>
            <a:ext cy="2571749" cx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28600" x="5181600"/>
            <a:ext cy="2952750" cx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648200" x="5181600"/>
            <a:ext cy="2060574" cx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276600" x="6629400"/>
            <a:ext cy="1736725" cx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165200" x="340975"/>
            <a:ext cy="33114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Interactions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–compete for resources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u="sng"/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Exclusion Principle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no two species can occupy the same niche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50112" x="3021487"/>
            <a:ext cy="2847975" cx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698487" x="6169212"/>
            <a:ext cy="2828925" cx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y="3582270" x="0"/>
            <a:ext cy="2763850" cx="352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y="132625" x="126025"/>
            <a:ext cy="4034700" cx="8884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Ecological Succession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predictable changes that occurs in a community over time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Succession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occurs on land where no soil exists (ex; volcanic eruptions)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Pioneer species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first species to populate this area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49800" x="2404800"/>
            <a:ext cy="3270750" cx="472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y="228600" x="381000"/>
            <a:ext cy="3429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Succession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occurs in areas where there has been previous growth (ex: fires, abandoned fields)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*Climax Community*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Marine Succession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“whale-fall”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57600" x="2438400"/>
            <a:ext cy="3028950" cx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y="154650" x="330375"/>
            <a:ext cy="6101099" cx="8630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Predation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one organism captures and feeds on another organism (prey)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Symbiosis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two species live closely together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algn="l" rtl="0" lvl="1" marR="0" indent="0" marL="45720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strike="noStrike" u="sng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Mutualism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both species benefit 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(insects pollinate flowers)</a:t>
            </a:r>
          </a:p>
          <a:p>
            <a:pPr algn="l" rtl="0" lvl="1" marR="0" indent="0" marL="45720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strike="noStrike" u="sng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Commensalism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only one member  benefits and the other is neither helped or harmed</a:t>
            </a:r>
          </a:p>
          <a:p>
            <a:pPr algn="l" rtl="0" lvl="1" marR="0" indent="0" marL="45720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strike="noStrike" u="sng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Parasitism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one organism lives in or on another and harms it (blood sucking tick)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1000" x="533400"/>
            <a:ext cy="6000749" cx="80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/>
        </p:nvSpPr>
        <p:spPr>
          <a:xfrm>
            <a:off y="345125" x="345125"/>
            <a:ext cy="5615999" cx="840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Quick Check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sz="1800" lang="en-US"/>
              <a:t>1.  When two organisms live in close association with one another, it is called: 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/>
              <a:t>a) symbiosis           b)  succession                c)  exclusion              d) latitude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1800" lang="en-US"/>
              <a:t>2.  Two organisms are placed in an aquarium.  Animal A stays mostly at the top of the aquarium and eats food that floats.  Animal B stays on the bottom and eats food that sinks.  This illustrates: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/>
              <a:t>a)  symbiosis            b) competitive exclusion          c)  mutualism          d) succession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1800" lang="en-US"/>
              <a:t>3.  The competitive exclusion principle states:   No two species can occupy the same _________.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1800" lang="en-US"/>
              <a:t>4.  The first species to enter an ecosystem after it has been destroyed by a fire is called a(n):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/>
              <a:t>a.  opportunist           b)  successor               c) technician               d)  pioneer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1800" lang="en-US"/>
              <a:t>5.  What is an example of an ABIOTIC factor?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236400" x="270625"/>
            <a:ext cy="3503100" cx="8574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4-1 The Role of Climate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Weather: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day-to-day condition at a particular place and time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Climate: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average, year-after-year conditions in a region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y="381000" x="381000"/>
            <a:ext cy="4343400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House Effect: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</a:t>
            </a:r>
            <a:r>
              <a:rPr strike="noStrike" u="none" b="0" cap="none" baseline="-2500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Methane, H</a:t>
            </a:r>
            <a:r>
              <a:rPr strike="noStrike" u="none" b="0" cap="none" baseline="-2500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vapor and other gases trap heat energy in the atmosphere.   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93000" x="685800"/>
            <a:ext cy="3949700" cx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y="4114800" x="7010400"/>
            <a:ext cy="2032000" cx="175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keeps the surface of the earth warm.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of how a car heats up in the sunlight.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y="229825" x="266700"/>
            <a:ext cy="25908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 of Latitude on Climate:  Solar radiation strikes different parts of the 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Earth’s surfaces at different angles. 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This also causes SEASONS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08775" x="2057400"/>
            <a:ext cy="3830637" cx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26375" x="566025"/>
            <a:ext cy="5036486" cx="820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y="202250" x="305400"/>
            <a:ext cy="2286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main climate zones:</a:t>
            </a:r>
          </a:p>
          <a:p>
            <a:pPr algn="l" rtl="0" lvl="1" marR="0" indent="0" marL="4572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 = cold areas	</a:t>
            </a:r>
          </a:p>
          <a:p>
            <a:pPr algn="l" rtl="0" lvl="1" marR="0" indent="0" marL="4572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Temperate = hot to cold seasons</a:t>
            </a:r>
          </a:p>
          <a:p>
            <a:pPr algn="l" rtl="0" lvl="1" marR="0" indent="0" marL="4572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Tropical = direct sunlight, always warm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19400" x="2057400"/>
            <a:ext cy="3809999" cx="45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y="109925" x="112250"/>
            <a:ext cy="6858000" cx="88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Quick Check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 lvl="0">
              <a:spcBef>
                <a:spcPts val="0"/>
              </a:spcBef>
              <a:buNone/>
            </a:pPr>
            <a:r>
              <a:rPr sz="2600" lang="en-US"/>
              <a:t>1.  Which zone has obvious seasons?</a:t>
            </a:r>
          </a:p>
          <a:p>
            <a:pPr rtl="0" lvl="0">
              <a:spcBef>
                <a:spcPts val="0"/>
              </a:spcBef>
              <a:buNone/>
            </a:pPr>
            <a:r>
              <a:rPr sz="2600" lang="en-US"/>
              <a:t>         a)  polar            b) temperate          c) tropical</a:t>
            </a:r>
          </a:p>
          <a:p>
            <a:pPr rtl="0" lvl="0">
              <a:spcBef>
                <a:spcPts val="0"/>
              </a:spcBef>
              <a:buNone/>
            </a:pPr>
            <a:r>
              <a:rPr sz="2600" lang="en-US"/>
              <a:t>2.  What causes the seasons?</a:t>
            </a:r>
          </a:p>
          <a:p>
            <a:pPr rtl="0" lvl="0">
              <a:spcBef>
                <a:spcPts val="0"/>
              </a:spcBef>
              <a:buNone/>
            </a:pPr>
            <a:r>
              <a:rPr sz="2600" lang="en-US"/>
              <a:t>        a) tilt of the earth</a:t>
            </a:r>
          </a:p>
          <a:p>
            <a:pPr rtl="0" lvl="0">
              <a:spcBef>
                <a:spcPts val="0"/>
              </a:spcBef>
              <a:buNone/>
            </a:pPr>
            <a:r>
              <a:rPr sz="2600" lang="en-US"/>
              <a:t>        b) distance of the earth from the sun</a:t>
            </a:r>
            <a:br>
              <a:rPr sz="2600" lang="en-US"/>
            </a:br>
            <a:r>
              <a:rPr sz="2600" lang="en-US"/>
              <a:t>      c) the path the earth takes around the sun</a:t>
            </a:r>
          </a:p>
          <a:p>
            <a:pPr rtl="0" lvl="0">
              <a:spcBef>
                <a:spcPts val="0"/>
              </a:spcBef>
              <a:buNone/>
            </a:pPr>
            <a:r>
              <a:rPr sz="2600" lang="en-US"/>
              <a:t>3.  Latitude is a measure of how far a place is from the:   a)  sun         b) poles          c) equator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rtl="0" lvl="0">
              <a:spcBef>
                <a:spcPts val="0"/>
              </a:spcBef>
              <a:buNone/>
            </a:pPr>
            <a:r>
              <a:rPr sz="2600" lang="en-US"/>
              <a:t>4.  The Greenhouse Effect is caused by:</a:t>
            </a:r>
          </a:p>
          <a:p>
            <a:pPr rtl="0" lvl="0">
              <a:spcBef>
                <a:spcPts val="0"/>
              </a:spcBef>
              <a:buNone/>
            </a:pPr>
            <a:r>
              <a:rPr sz="2600" lang="en-US"/>
              <a:t>    a)  trapped gasses           b) sun flares      c) weather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rtl="0" lvl="0">
              <a:spcBef>
                <a:spcPts val="0"/>
              </a:spcBef>
              <a:buNone/>
            </a:pPr>
            <a:r>
              <a:rPr sz="2600" lang="en-US"/>
              <a:t>5.  Average year round conditions is ________________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y="131850" x="107400"/>
            <a:ext cy="3270599" cx="89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4-2 What shapes an Ecosystem?</a:t>
            </a:r>
          </a:p>
          <a:p>
            <a:pPr algn="l" rtl="0" lvl="0" marR="0" indent="45720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Biotic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ALL living organisms</a:t>
            </a:r>
          </a:p>
          <a:p>
            <a:pPr algn="l" rtl="0" lvl="0" marR="0" indent="457200" marL="0">
              <a:spcBef>
                <a:spcPts val="0"/>
              </a:spcBef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Abiotic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non-living components </a:t>
            </a:r>
            <a:b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(soil, rocks, sunlight, wind, rain) </a:t>
            </a:r>
          </a:p>
          <a:p>
            <a:pPr algn="l" rtl="0" lvl="0" marR="0" indent="457200" marL="0">
              <a:spcBef>
                <a:spcPts val="0"/>
              </a:spcBef>
              <a:buNone/>
            </a:pPr>
            <a:r>
              <a:t/>
            </a:r>
            <a:endParaRPr u="sng" sz="1200"/>
          </a:p>
          <a:p>
            <a:pPr algn="l" rtl="0" lvl="0" marR="0" indent="0" marL="0">
              <a:spcBef>
                <a:spcPts val="0"/>
              </a:spcBef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place where a population lives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y="4702300" x="5114450"/>
            <a:ext cy="1690800" cx="3497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980000"/>
                </a:solidFill>
              </a:rPr>
              <a:t>Zoo exhibits often try to recreate habitats so that the animals are comfortable.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02450" x="683237"/>
            <a:ext cy="3270599" cx="436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y="381000" x="457200"/>
            <a:ext cy="57451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sng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Niche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physical and biological conditions in which an organism lives and the way in which the organism uses those conditions.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two species can share the same niche in the same habitat. 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62400" x="762000"/>
            <a:ext cy="2438399" cx="32511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y="3962400" x="5029200"/>
            <a:ext cy="1938336" cx="327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Many types of warblers live in the same tree, but they do not occupy the same niche.  How can this be?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