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309" r:id="rId5"/>
    <p:sldId id="310" r:id="rId6"/>
    <p:sldId id="314" r:id="rId7"/>
    <p:sldId id="312" r:id="rId8"/>
    <p:sldId id="313" r:id="rId9"/>
    <p:sldId id="259" r:id="rId10"/>
    <p:sldId id="260" r:id="rId11"/>
    <p:sldId id="261" r:id="rId12"/>
    <p:sldId id="262" r:id="rId13"/>
    <p:sldId id="263" r:id="rId14"/>
    <p:sldId id="264" r:id="rId15"/>
    <p:sldId id="265" r:id="rId16"/>
    <p:sldId id="266"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03" r:id="rId54"/>
    <p:sldId id="304" r:id="rId55"/>
    <p:sldId id="305" r:id="rId56"/>
    <p:sldId id="306" r:id="rId57"/>
    <p:sldId id="307" r:id="rId58"/>
    <p:sldId id="308"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0"/>
            <a:ext cx="9144000" cy="6856413"/>
            <a:chOff x="0" y="0"/>
            <a:chExt cx="5760" cy="4319"/>
          </a:xfrm>
        </p:grpSpPr>
        <p:sp>
          <p:nvSpPr>
            <p:cNvPr id="3481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3482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3482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3482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3482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3482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3482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3482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3482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3482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3482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3483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3483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3483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3483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3483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3483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3483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3483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3483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3483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3484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3484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3484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3484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3484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3484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3484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3484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3484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3484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3485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3485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3485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3485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3485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34855" name="Group 39"/>
            <p:cNvGrpSpPr>
              <a:grpSpLocks/>
            </p:cNvGrpSpPr>
            <p:nvPr userDrawn="1"/>
          </p:nvGrpSpPr>
          <p:grpSpPr bwMode="auto">
            <a:xfrm>
              <a:off x="0" y="1632"/>
              <a:ext cx="5758" cy="1858"/>
              <a:chOff x="0" y="1632"/>
              <a:chExt cx="5758" cy="1858"/>
            </a:xfrm>
          </p:grpSpPr>
          <p:sp>
            <p:nvSpPr>
              <p:cNvPr id="3485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3485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34858"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3485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34860" name="Rectangle 44"/>
          <p:cNvSpPr>
            <a:spLocks noGrp="1" noChangeArrowheads="1"/>
          </p:cNvSpPr>
          <p:nvPr>
            <p:ph type="dt" sz="quarter" idx="2"/>
          </p:nvPr>
        </p:nvSpPr>
        <p:spPr/>
        <p:txBody>
          <a:bodyPr/>
          <a:lstStyle>
            <a:lvl1pPr>
              <a:defRPr/>
            </a:lvl1pPr>
          </a:lstStyle>
          <a:p>
            <a:endParaRPr lang="en-US"/>
          </a:p>
        </p:txBody>
      </p:sp>
      <p:sp>
        <p:nvSpPr>
          <p:cNvPr id="34861" name="Rectangle 45"/>
          <p:cNvSpPr>
            <a:spLocks noGrp="1" noChangeArrowheads="1"/>
          </p:cNvSpPr>
          <p:nvPr>
            <p:ph type="ftr" sz="quarter" idx="3"/>
          </p:nvPr>
        </p:nvSpPr>
        <p:spPr/>
        <p:txBody>
          <a:bodyPr/>
          <a:lstStyle>
            <a:lvl1pPr>
              <a:defRPr/>
            </a:lvl1pPr>
          </a:lstStyle>
          <a:p>
            <a:endParaRPr lang="en-US"/>
          </a:p>
        </p:txBody>
      </p:sp>
      <p:sp>
        <p:nvSpPr>
          <p:cNvPr id="34862" name="Rectangle 46"/>
          <p:cNvSpPr>
            <a:spLocks noGrp="1" noChangeArrowheads="1"/>
          </p:cNvSpPr>
          <p:nvPr>
            <p:ph type="sldNum" sz="quarter" idx="4"/>
          </p:nvPr>
        </p:nvSpPr>
        <p:spPr/>
        <p:txBody>
          <a:bodyPr/>
          <a:lstStyle>
            <a:lvl1pPr>
              <a:defRPr/>
            </a:lvl1pPr>
          </a:lstStyle>
          <a:p>
            <a:fld id="{405EAFE4-227A-4A22-A9F1-E9B912046DC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5AAA4E-015C-4F23-8EB4-19EC7FA4A10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D7ECE3-8B68-4345-BCCF-94D3C9BB502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39F2AB-AA2B-4B80-AF5E-C0E832EF25B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8A3BAE-7E66-46B4-A2A7-99E19F38911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6C67C9-2318-4858-A4FF-EC13E18AB5F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CFDDBBC-D152-490A-B287-7606AB0C377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6B653EA-7203-4B2D-A988-0D9374FCEEB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B2C5257-70ED-4532-B1C4-738C4396E14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15845A-0A5F-4832-9066-719527C4990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79DED2-57D8-4B82-93A6-14FD4079608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9144000" cy="6856413"/>
            <a:chOff x="0" y="0"/>
            <a:chExt cx="5760" cy="4319"/>
          </a:xfrm>
        </p:grpSpPr>
        <p:sp>
          <p:nvSpPr>
            <p:cNvPr id="3379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3379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3379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3379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3379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3380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3380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3380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3380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3380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3380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3380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3380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3380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3380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3381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3381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3381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3381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3381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3381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3381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3381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3381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3381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3382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3382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3382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3382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3382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3382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3382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3382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3382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3382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3383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33831" name="Group 39"/>
            <p:cNvGrpSpPr>
              <a:grpSpLocks/>
            </p:cNvGrpSpPr>
            <p:nvPr userDrawn="1"/>
          </p:nvGrpSpPr>
          <p:grpSpPr bwMode="auto">
            <a:xfrm>
              <a:off x="0" y="1632"/>
              <a:ext cx="5758" cy="1858"/>
              <a:chOff x="0" y="1632"/>
              <a:chExt cx="5758" cy="1858"/>
            </a:xfrm>
          </p:grpSpPr>
          <p:sp>
            <p:nvSpPr>
              <p:cNvPr id="3383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3383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3383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8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83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3383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3383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2E62561F-13B9-4BE1-896A-D98FD69CB87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file:///D:\Bio%2020%20Animations\Mitosis\Late%20Interphase%20Animat.m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file:///D:\Bio%2020%20Animations\Mitosis\Prophase%20Animation.mov" TargetMode="External"/><Relationship Id="rId2" Type="http://schemas.openxmlformats.org/officeDocument/2006/relationships/hyperlink" Target="http://highered.mcgraw-hill.com/olc/dl/120073/bio14.sw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file:///D:\Bio%2020%20Animations\Mitosis\Anaphase%20Animation.mov" TargetMode="External"/><Relationship Id="rId2" Type="http://schemas.openxmlformats.org/officeDocument/2006/relationships/hyperlink" Target="file:///D:\Bio%2020%20Animations\Mitosis\12-05c-Prometaphase%20Animat.m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ile:///D:\Bio%2020%20Animations\Mitosis\Cytokinesis%20Animation.mov" TargetMode="External"/><Relationship Id="rId2" Type="http://schemas.openxmlformats.org/officeDocument/2006/relationships/hyperlink" Target="file:///D:\Bio%2020%20Animations\Mitosis\Telophase%20Animation.m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highered.mcgraw-hill.com/olcweb/cgi/pluginpop.cgi?it=swf::535::535::/sites/dl/free/0072437316/120074/bio19.swf::Stages%20of%20Meiosi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highered.mcgraw-hill.com/olcweb/cgi/pluginpop.cgi?it=swf::535::535::/sites/dl/free/0072437316/120074/bio18.swf::Random%20Orientation%20of%20Chromosomes%20During%20Meiosi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highered.mcgraw-hill.com/olcweb/cgi/pluginpop.cgi?it=swf::535::535::/sites/dl/free/0072437316/120074/bio16.swf::Unique%20Features%20of%20Meiosis" TargetMode="External"/><Relationship Id="rId2" Type="http://schemas.openxmlformats.org/officeDocument/2006/relationships/hyperlink" Target="http://highered.mcgraw-hill.com/olc/dl/120074/bio17.sw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biostudio.com/d_%20Meiotic%20Nondisjunction%20Meiosis%20II.htm" TargetMode="External"/><Relationship Id="rId2" Type="http://schemas.openxmlformats.org/officeDocument/2006/relationships/hyperlink" Target="http://www.biostudio.com/d_%20Meiotic%20Nondisjunction%20Meiosis%20I.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file:///D:\Bio30\Biotechnology\20-03-CloningAGene.mov"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pbs.org/wgbh/nova/cancer/grow_flash.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277813"/>
            <a:ext cx="8229600" cy="414337"/>
          </a:xfrm>
        </p:spPr>
        <p:txBody>
          <a:bodyPr/>
          <a:lstStyle/>
          <a:p>
            <a:r>
              <a:rPr lang="en-US" sz="3200"/>
              <a:t>Asexual Cell Reproduction</a:t>
            </a:r>
          </a:p>
        </p:txBody>
      </p:sp>
      <p:sp>
        <p:nvSpPr>
          <p:cNvPr id="2053" name="Rectangle 5"/>
          <p:cNvSpPr>
            <a:spLocks noGrp="1" noChangeArrowheads="1"/>
          </p:cNvSpPr>
          <p:nvPr>
            <p:ph type="body" idx="1"/>
          </p:nvPr>
        </p:nvSpPr>
        <p:spPr>
          <a:xfrm>
            <a:off x="457200" y="836613"/>
            <a:ext cx="8229600" cy="5294312"/>
          </a:xfrm>
        </p:spPr>
        <p:txBody>
          <a:bodyPr/>
          <a:lstStyle/>
          <a:p>
            <a:r>
              <a:rPr lang="en-US" u="sng"/>
              <a:t>Asexual Cell Reproduction  </a:t>
            </a:r>
          </a:p>
          <a:p>
            <a:pPr lvl="1"/>
            <a:r>
              <a:rPr lang="en-US"/>
              <a:t>Called asexual because no combination of cellular material occurs – all new cells produced contain the same genetic material as the original cell.</a:t>
            </a:r>
          </a:p>
          <a:p>
            <a:pPr lvl="1">
              <a:buFontTx/>
              <a:buNone/>
            </a:pPr>
            <a:endParaRPr lang="en-US"/>
          </a:p>
          <a:p>
            <a:r>
              <a:rPr lang="en-US"/>
              <a:t>Why do cells reproduce?</a:t>
            </a:r>
          </a:p>
          <a:p>
            <a:pPr lvl="1"/>
            <a:r>
              <a:rPr lang="en-US"/>
              <a:t>Growth</a:t>
            </a:r>
          </a:p>
          <a:p>
            <a:pPr lvl="1"/>
            <a:r>
              <a:rPr lang="en-US"/>
              <a:t>Repair</a:t>
            </a:r>
          </a:p>
          <a:p>
            <a:pPr lvl="1"/>
            <a:r>
              <a:rPr lang="en-US"/>
              <a:t>Differentiation</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calcmode="lin" valueType="num">
                                      <p:cBhvr additive="base">
                                        <p:cTn id="7" dur="500" fill="hold"/>
                                        <p:tgtEl>
                                          <p:spTgt spid="205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53">
                                            <p:txEl>
                                              <p:pRg st="1" end="1"/>
                                            </p:txEl>
                                          </p:spTgt>
                                        </p:tgtEl>
                                        <p:attrNameLst>
                                          <p:attrName>style.visibility</p:attrName>
                                        </p:attrNameLst>
                                      </p:cBhvr>
                                      <p:to>
                                        <p:strVal val="visible"/>
                                      </p:to>
                                    </p:set>
                                    <p:anim calcmode="lin" valueType="num">
                                      <p:cBhvr additive="base">
                                        <p:cTn id="13" dur="500" fill="hold"/>
                                        <p:tgtEl>
                                          <p:spTgt spid="205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053">
                                            <p:txEl>
                                              <p:pRg st="3" end="3"/>
                                            </p:txEl>
                                          </p:spTgt>
                                        </p:tgtEl>
                                        <p:attrNameLst>
                                          <p:attrName>style.visibility</p:attrName>
                                        </p:attrNameLst>
                                      </p:cBhvr>
                                      <p:to>
                                        <p:strVal val="visible"/>
                                      </p:to>
                                    </p:set>
                                    <p:anim calcmode="lin" valueType="num">
                                      <p:cBhvr additive="base">
                                        <p:cTn id="19" dur="500" fill="hold"/>
                                        <p:tgtEl>
                                          <p:spTgt spid="205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5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053">
                                            <p:txEl>
                                              <p:pRg st="4" end="4"/>
                                            </p:txEl>
                                          </p:spTgt>
                                        </p:tgtEl>
                                        <p:attrNameLst>
                                          <p:attrName>style.visibility</p:attrName>
                                        </p:attrNameLst>
                                      </p:cBhvr>
                                      <p:to>
                                        <p:strVal val="visible"/>
                                      </p:to>
                                    </p:set>
                                    <p:anim calcmode="lin" valueType="num">
                                      <p:cBhvr additive="base">
                                        <p:cTn id="25" dur="500" fill="hold"/>
                                        <p:tgtEl>
                                          <p:spTgt spid="205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5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053">
                                            <p:txEl>
                                              <p:pRg st="5" end="5"/>
                                            </p:txEl>
                                          </p:spTgt>
                                        </p:tgtEl>
                                        <p:attrNameLst>
                                          <p:attrName>style.visibility</p:attrName>
                                        </p:attrNameLst>
                                      </p:cBhvr>
                                      <p:to>
                                        <p:strVal val="visible"/>
                                      </p:to>
                                    </p:set>
                                    <p:anim calcmode="lin" valueType="num">
                                      <p:cBhvr additive="base">
                                        <p:cTn id="31" dur="500" fill="hold"/>
                                        <p:tgtEl>
                                          <p:spTgt spid="205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05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053">
                                            <p:txEl>
                                              <p:pRg st="6" end="6"/>
                                            </p:txEl>
                                          </p:spTgt>
                                        </p:tgtEl>
                                        <p:attrNameLst>
                                          <p:attrName>style.visibility</p:attrName>
                                        </p:attrNameLst>
                                      </p:cBhvr>
                                      <p:to>
                                        <p:strVal val="visible"/>
                                      </p:to>
                                    </p:set>
                                    <p:anim calcmode="lin" valueType="num">
                                      <p:cBhvr additive="base">
                                        <p:cTn id="37" dur="500" fill="hold"/>
                                        <p:tgtEl>
                                          <p:spTgt spid="205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05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flipV="1">
            <a:off x="457200" y="0"/>
            <a:ext cx="8229600" cy="277813"/>
          </a:xfrm>
        </p:spPr>
        <p:txBody>
          <a:bodyPr/>
          <a:lstStyle/>
          <a:p>
            <a:endParaRPr lang="en-CA" sz="4000"/>
          </a:p>
        </p:txBody>
      </p:sp>
      <p:sp>
        <p:nvSpPr>
          <p:cNvPr id="40963" name="Rectangle 3"/>
          <p:cNvSpPr>
            <a:spLocks noGrp="1" noChangeArrowheads="1"/>
          </p:cNvSpPr>
          <p:nvPr>
            <p:ph type="body" idx="1"/>
          </p:nvPr>
        </p:nvSpPr>
        <p:spPr>
          <a:xfrm>
            <a:off x="457200" y="404813"/>
            <a:ext cx="8229600" cy="5726112"/>
          </a:xfrm>
        </p:spPr>
        <p:txBody>
          <a:bodyPr/>
          <a:lstStyle/>
          <a:p>
            <a:r>
              <a:rPr lang="en-US" u="sng"/>
              <a:t>Cell Cycle</a:t>
            </a:r>
            <a:r>
              <a:rPr lang="en-US"/>
              <a:t> </a:t>
            </a:r>
          </a:p>
          <a:p>
            <a:pPr lvl="1"/>
            <a:r>
              <a:rPr lang="en-US"/>
              <a:t>The cell cycle does not start and stop, but continues – different cells may go through the cycle at a different pace.</a:t>
            </a:r>
          </a:p>
          <a:p>
            <a:r>
              <a:rPr lang="en-US" u="sng"/>
              <a:t>Overall Cycle</a:t>
            </a:r>
          </a:p>
          <a:p>
            <a:pPr lvl="1"/>
            <a:r>
              <a:rPr lang="en-US"/>
              <a:t>consists of Interphase (time for growth, synthesis of DNA and organelles) &amp; cell division (mitosis &amp; cytokinesis)</a:t>
            </a:r>
          </a:p>
          <a:p>
            <a:pPr lvl="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flipV="1">
            <a:off x="457200" y="0"/>
            <a:ext cx="8229600" cy="277813"/>
          </a:xfrm>
        </p:spPr>
        <p:txBody>
          <a:bodyPr/>
          <a:lstStyle/>
          <a:p>
            <a:endParaRPr lang="en-CA" sz="4000"/>
          </a:p>
        </p:txBody>
      </p:sp>
      <p:sp>
        <p:nvSpPr>
          <p:cNvPr id="41987" name="Rectangle 3"/>
          <p:cNvSpPr>
            <a:spLocks noGrp="1" noChangeArrowheads="1"/>
          </p:cNvSpPr>
          <p:nvPr>
            <p:ph type="body" idx="1"/>
          </p:nvPr>
        </p:nvSpPr>
        <p:spPr>
          <a:xfrm>
            <a:off x="457200" y="404813"/>
            <a:ext cx="8229600" cy="5726112"/>
          </a:xfrm>
        </p:spPr>
        <p:txBody>
          <a:bodyPr/>
          <a:lstStyle/>
          <a:p>
            <a:r>
              <a:rPr lang="en-US" u="sng">
                <a:hlinkClick r:id="rId2" action="ppaction://hlinkfile"/>
              </a:rPr>
              <a:t>Interphase</a:t>
            </a:r>
            <a:endParaRPr lang="en-US" u="sng"/>
          </a:p>
          <a:p>
            <a:pPr lvl="1"/>
            <a:r>
              <a:rPr lang="en-US"/>
              <a:t>(up to 90% of the cell cycle) – divided into three separate phases </a:t>
            </a:r>
          </a:p>
          <a:p>
            <a:pPr lvl="2"/>
            <a:r>
              <a:rPr lang="en-US"/>
              <a:t>G1 phase – (growth 1) – general growth &amp; organelle replication, DNA consists of a single (unreplicated) chromatin molecule (46 strands)</a:t>
            </a:r>
          </a:p>
          <a:p>
            <a:pPr lvl="2"/>
            <a:r>
              <a:rPr lang="en-US"/>
              <a:t>S phase – (synthesis) – replication of chromosomal material (DNA) </a:t>
            </a:r>
            <a:r>
              <a:rPr lang="en-US">
                <a:sym typeface="Wingdings" pitchFamily="2" charset="2"/>
              </a:rPr>
              <a:t></a:t>
            </a:r>
            <a:r>
              <a:rPr lang="en-US"/>
              <a:t> 2 copies of each chromosome (23 </a:t>
            </a:r>
            <a:r>
              <a:rPr lang="en-US" u="sng"/>
              <a:t>pairs</a:t>
            </a:r>
            <a:r>
              <a:rPr lang="en-US"/>
              <a:t> in humans), can be identified by the uptake of a radioactive base</a:t>
            </a:r>
          </a:p>
          <a:p>
            <a:pPr lvl="2"/>
            <a:r>
              <a:rPr lang="en-US"/>
              <a:t>G2 phase (growth 2) – structures associated with mitosis &amp; cytokinesis are replicated (cell membrane proteins, centrioles)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flipV="1">
            <a:off x="457200" y="0"/>
            <a:ext cx="8229600" cy="277813"/>
          </a:xfrm>
        </p:spPr>
        <p:txBody>
          <a:bodyPr/>
          <a:lstStyle/>
          <a:p>
            <a:endParaRPr lang="en-CA" sz="4000"/>
          </a:p>
        </p:txBody>
      </p:sp>
      <p:sp>
        <p:nvSpPr>
          <p:cNvPr id="43011" name="Rectangle 3"/>
          <p:cNvSpPr>
            <a:spLocks noGrp="1" noChangeArrowheads="1"/>
          </p:cNvSpPr>
          <p:nvPr>
            <p:ph type="body" idx="1"/>
          </p:nvPr>
        </p:nvSpPr>
        <p:spPr>
          <a:xfrm>
            <a:off x="457200" y="404813"/>
            <a:ext cx="8229600" cy="5726112"/>
          </a:xfrm>
        </p:spPr>
        <p:txBody>
          <a:bodyPr/>
          <a:lstStyle/>
          <a:p>
            <a:pPr>
              <a:lnSpc>
                <a:spcPct val="90000"/>
              </a:lnSpc>
            </a:pPr>
            <a:r>
              <a:rPr lang="en-US">
                <a:hlinkClick r:id="rId2"/>
              </a:rPr>
              <a:t>Mitosis </a:t>
            </a:r>
            <a:r>
              <a:rPr lang="en-US"/>
              <a:t>(cell division) – divided into four separate phases</a:t>
            </a:r>
          </a:p>
          <a:p>
            <a:pPr>
              <a:lnSpc>
                <a:spcPct val="90000"/>
              </a:lnSpc>
              <a:buFont typeface="Wingdings" pitchFamily="2" charset="2"/>
              <a:buNone/>
            </a:pPr>
            <a:r>
              <a:rPr lang="en-US" sz="2800"/>
              <a:t>1. </a:t>
            </a:r>
            <a:r>
              <a:rPr lang="en-US" sz="2800" u="sng">
                <a:hlinkClick r:id="rId3" action="ppaction://hlinkfile"/>
              </a:rPr>
              <a:t>Prophase</a:t>
            </a:r>
            <a:endParaRPr lang="en-US" sz="2800" u="sng"/>
          </a:p>
          <a:p>
            <a:pPr lvl="1">
              <a:lnSpc>
                <a:spcPct val="90000"/>
              </a:lnSpc>
              <a:buFontTx/>
              <a:buNone/>
            </a:pPr>
            <a:r>
              <a:rPr lang="en-US"/>
              <a:t>– contents of the nucleus become visible (DNA strands shorten &amp; thicken; chromatin </a:t>
            </a:r>
            <a:r>
              <a:rPr lang="en-US">
                <a:sym typeface="Wingdings" pitchFamily="2" charset="2"/>
              </a:rPr>
              <a:t></a:t>
            </a:r>
            <a:r>
              <a:rPr lang="en-US"/>
              <a:t> chromosomes) (supercoiling)</a:t>
            </a:r>
          </a:p>
          <a:p>
            <a:pPr lvl="1">
              <a:lnSpc>
                <a:spcPct val="90000"/>
              </a:lnSpc>
            </a:pPr>
            <a:r>
              <a:rPr lang="en-US"/>
              <a:t>centrioles separate &amp; move to opposite poles of the cell, spindle fibres start to appear (fibres that don’t extend as far as the chromosomes called asters)</a:t>
            </a:r>
          </a:p>
          <a:p>
            <a:pPr lvl="1">
              <a:lnSpc>
                <a:spcPct val="90000"/>
              </a:lnSpc>
            </a:pPr>
            <a:r>
              <a:rPr lang="en-US"/>
              <a:t>nuclear envelope disappears</a:t>
            </a:r>
          </a:p>
          <a:p>
            <a:pPr lvl="1">
              <a:lnSpc>
                <a:spcPct val="90000"/>
              </a:lnSpc>
            </a:pPr>
            <a:r>
              <a:rPr lang="en-US"/>
              <a:t>nucleolus becomes invisible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3011">
                                            <p:txEl>
                                              <p:pRg st="5" end="5"/>
                                            </p:txEl>
                                          </p:spTgt>
                                        </p:tgtEl>
                                        <p:attrNameLst>
                                          <p:attrName>style.visibility</p:attrName>
                                        </p:attrNameLst>
                                      </p:cBhvr>
                                      <p:to>
                                        <p:strVal val="visible"/>
                                      </p:to>
                                    </p:set>
                                    <p:anim calcmode="lin" valueType="num">
                                      <p:cBhvr additive="base">
                                        <p:cTn id="37" dur="5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0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flipV="1">
            <a:off x="457200" y="0"/>
            <a:ext cx="8229600" cy="277813"/>
          </a:xfrm>
        </p:spPr>
        <p:txBody>
          <a:bodyPr/>
          <a:lstStyle/>
          <a:p>
            <a:endParaRPr lang="en-CA" sz="4000"/>
          </a:p>
        </p:txBody>
      </p:sp>
      <p:sp>
        <p:nvSpPr>
          <p:cNvPr id="44035" name="Rectangle 3"/>
          <p:cNvSpPr>
            <a:spLocks noGrp="1" noChangeArrowheads="1"/>
          </p:cNvSpPr>
          <p:nvPr>
            <p:ph type="body" idx="1"/>
          </p:nvPr>
        </p:nvSpPr>
        <p:spPr>
          <a:xfrm>
            <a:off x="468313" y="404813"/>
            <a:ext cx="8229600" cy="5726112"/>
          </a:xfrm>
        </p:spPr>
        <p:txBody>
          <a:bodyPr/>
          <a:lstStyle/>
          <a:p>
            <a:pPr>
              <a:lnSpc>
                <a:spcPct val="90000"/>
              </a:lnSpc>
              <a:buFont typeface="Wingdings" pitchFamily="2" charset="2"/>
              <a:buNone/>
            </a:pPr>
            <a:r>
              <a:rPr lang="en-US" sz="2800"/>
              <a:t>2. </a:t>
            </a:r>
            <a:r>
              <a:rPr lang="en-US" sz="2800" u="sng">
                <a:hlinkClick r:id="rId2" action="ppaction://hlinkfile"/>
              </a:rPr>
              <a:t>Metaphase</a:t>
            </a:r>
            <a:r>
              <a:rPr lang="en-US" sz="2800">
                <a:hlinkClick r:id="rId2" action="ppaction://hlinkfile"/>
              </a:rPr>
              <a:t> </a:t>
            </a:r>
            <a:endParaRPr lang="en-US" sz="2800"/>
          </a:p>
          <a:p>
            <a:pPr>
              <a:lnSpc>
                <a:spcPct val="90000"/>
              </a:lnSpc>
              <a:buFont typeface="Wingdings" pitchFamily="2" charset="2"/>
              <a:buNone/>
            </a:pPr>
            <a:r>
              <a:rPr lang="en-US" sz="2800"/>
              <a:t>	 – chromosomes move to the center of the cell,</a:t>
            </a:r>
          </a:p>
          <a:p>
            <a:pPr>
              <a:lnSpc>
                <a:spcPct val="90000"/>
              </a:lnSpc>
              <a:buFont typeface="Wingdings" pitchFamily="2" charset="2"/>
              <a:buNone/>
            </a:pPr>
            <a:r>
              <a:rPr lang="en-US" sz="2800"/>
              <a:t>       centromeres on the equator</a:t>
            </a:r>
          </a:p>
          <a:p>
            <a:pPr lvl="1">
              <a:lnSpc>
                <a:spcPct val="90000"/>
              </a:lnSpc>
            </a:pPr>
            <a:r>
              <a:rPr lang="en-US"/>
              <a:t>Spindle fibres attach to the centromeres </a:t>
            </a:r>
          </a:p>
          <a:p>
            <a:pPr>
              <a:lnSpc>
                <a:spcPct val="90000"/>
              </a:lnSpc>
              <a:buFont typeface="Wingdings" pitchFamily="2" charset="2"/>
              <a:buNone/>
            </a:pPr>
            <a:endParaRPr lang="en-US" sz="2800"/>
          </a:p>
          <a:p>
            <a:pPr>
              <a:lnSpc>
                <a:spcPct val="90000"/>
              </a:lnSpc>
              <a:buFont typeface="Wingdings" pitchFamily="2" charset="2"/>
              <a:buNone/>
            </a:pPr>
            <a:r>
              <a:rPr lang="en-US" sz="2800"/>
              <a:t>3. </a:t>
            </a:r>
            <a:r>
              <a:rPr lang="en-US" sz="2800" u="sng">
                <a:hlinkClick r:id="rId3" action="ppaction://hlinkfile"/>
              </a:rPr>
              <a:t>Anaphase</a:t>
            </a:r>
            <a:r>
              <a:rPr lang="en-US" sz="2800">
                <a:hlinkClick r:id="rId3" action="ppaction://hlinkfile"/>
              </a:rPr>
              <a:t> </a:t>
            </a:r>
            <a:endParaRPr lang="en-US" sz="2800"/>
          </a:p>
          <a:p>
            <a:pPr lvl="1">
              <a:lnSpc>
                <a:spcPct val="90000"/>
              </a:lnSpc>
            </a:pPr>
            <a:r>
              <a:rPr lang="en-US"/>
              <a:t>chromatids separate at the centromeres</a:t>
            </a:r>
          </a:p>
          <a:p>
            <a:pPr lvl="1">
              <a:lnSpc>
                <a:spcPct val="90000"/>
              </a:lnSpc>
            </a:pPr>
            <a:r>
              <a:rPr lang="en-US"/>
              <a:t>Chromatids move to opposite poles of the cell</a:t>
            </a:r>
          </a:p>
          <a:p>
            <a:pPr lvl="1">
              <a:lnSpc>
                <a:spcPct val="90000"/>
              </a:lnSpc>
            </a:pPr>
            <a:r>
              <a:rPr lang="en-US"/>
              <a:t>The same number of single-copy chromosomes should be at each pole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 calcmode="lin" valueType="num">
                                      <p:cBhvr additive="base">
                                        <p:cTn id="17"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4035">
                                            <p:txEl>
                                              <p:pRg st="3" end="3"/>
                                            </p:txEl>
                                          </p:spTgt>
                                        </p:tgtEl>
                                        <p:attrNameLst>
                                          <p:attrName>style.visibility</p:attrName>
                                        </p:attrNameLst>
                                      </p:cBhvr>
                                      <p:to>
                                        <p:strVal val="visible"/>
                                      </p:to>
                                    </p:set>
                                    <p:anim calcmode="lin" valueType="num">
                                      <p:cBhvr additive="base">
                                        <p:cTn id="23"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4035">
                                            <p:txEl>
                                              <p:pRg st="5" end="5"/>
                                            </p:txEl>
                                          </p:spTgt>
                                        </p:tgtEl>
                                        <p:attrNameLst>
                                          <p:attrName>style.visibility</p:attrName>
                                        </p:attrNameLst>
                                      </p:cBhvr>
                                      <p:to>
                                        <p:strVal val="visible"/>
                                      </p:to>
                                    </p:set>
                                    <p:anim calcmode="lin" valueType="num">
                                      <p:cBhvr additive="base">
                                        <p:cTn id="29" dur="5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40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4035">
                                            <p:txEl>
                                              <p:pRg st="6" end="6"/>
                                            </p:txEl>
                                          </p:spTgt>
                                        </p:tgtEl>
                                        <p:attrNameLst>
                                          <p:attrName>style.visibility</p:attrName>
                                        </p:attrNameLst>
                                      </p:cBhvr>
                                      <p:to>
                                        <p:strVal val="visible"/>
                                      </p:to>
                                    </p:set>
                                    <p:anim calcmode="lin" valueType="num">
                                      <p:cBhvr additive="base">
                                        <p:cTn id="35" dur="5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40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4035">
                                            <p:txEl>
                                              <p:pRg st="7" end="7"/>
                                            </p:txEl>
                                          </p:spTgt>
                                        </p:tgtEl>
                                        <p:attrNameLst>
                                          <p:attrName>style.visibility</p:attrName>
                                        </p:attrNameLst>
                                      </p:cBhvr>
                                      <p:to>
                                        <p:strVal val="visible"/>
                                      </p:to>
                                    </p:set>
                                    <p:anim calcmode="lin" valueType="num">
                                      <p:cBhvr additive="base">
                                        <p:cTn id="41" dur="500" fill="hold"/>
                                        <p:tgtEl>
                                          <p:spTgt spid="4403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40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4035">
                                            <p:txEl>
                                              <p:pRg st="8" end="8"/>
                                            </p:txEl>
                                          </p:spTgt>
                                        </p:tgtEl>
                                        <p:attrNameLst>
                                          <p:attrName>style.visibility</p:attrName>
                                        </p:attrNameLst>
                                      </p:cBhvr>
                                      <p:to>
                                        <p:strVal val="visible"/>
                                      </p:to>
                                    </p:set>
                                    <p:anim calcmode="lin" valueType="num">
                                      <p:cBhvr additive="base">
                                        <p:cTn id="47" dur="500" fill="hold"/>
                                        <p:tgtEl>
                                          <p:spTgt spid="4403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40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flipV="1">
            <a:off x="457200" y="0"/>
            <a:ext cx="8229600" cy="277813"/>
          </a:xfrm>
        </p:spPr>
        <p:txBody>
          <a:bodyPr/>
          <a:lstStyle/>
          <a:p>
            <a:endParaRPr lang="en-CA" sz="4000"/>
          </a:p>
        </p:txBody>
      </p:sp>
      <p:sp>
        <p:nvSpPr>
          <p:cNvPr id="45059" name="Rectangle 3"/>
          <p:cNvSpPr>
            <a:spLocks noGrp="1" noChangeArrowheads="1"/>
          </p:cNvSpPr>
          <p:nvPr>
            <p:ph type="body" idx="1"/>
          </p:nvPr>
        </p:nvSpPr>
        <p:spPr>
          <a:xfrm>
            <a:off x="457200" y="404813"/>
            <a:ext cx="8362950" cy="6192837"/>
          </a:xfrm>
        </p:spPr>
        <p:txBody>
          <a:bodyPr/>
          <a:lstStyle/>
          <a:p>
            <a:pPr>
              <a:buFont typeface="Wingdings" pitchFamily="2" charset="2"/>
              <a:buNone/>
            </a:pPr>
            <a:r>
              <a:rPr lang="en-US" sz="2800"/>
              <a:t>4. </a:t>
            </a:r>
            <a:r>
              <a:rPr lang="en-US" sz="2800" u="sng">
                <a:hlinkClick r:id="rId2" action="ppaction://hlinkfile"/>
              </a:rPr>
              <a:t>Telophase</a:t>
            </a:r>
            <a:r>
              <a:rPr lang="en-US" sz="2800"/>
              <a:t> 	</a:t>
            </a:r>
          </a:p>
          <a:p>
            <a:pPr lvl="1"/>
            <a:r>
              <a:rPr lang="en-US"/>
              <a:t>chromosomes at opposite ends of the cell</a:t>
            </a:r>
          </a:p>
          <a:p>
            <a:pPr lvl="1"/>
            <a:r>
              <a:rPr lang="en-US"/>
              <a:t>Uncondense to form chromatin</a:t>
            </a:r>
          </a:p>
          <a:p>
            <a:pPr lvl="1"/>
            <a:r>
              <a:rPr lang="en-US"/>
              <a:t>Nuclear envelope reappears</a:t>
            </a:r>
          </a:p>
          <a:p>
            <a:pPr lvl="1">
              <a:buFontTx/>
              <a:buNone/>
            </a:pPr>
            <a:endParaRPr lang="en-US"/>
          </a:p>
          <a:p>
            <a:r>
              <a:rPr lang="en-US" sz="2800" u="sng">
                <a:hlinkClick r:id="rId3" action="ppaction://hlinkfile"/>
              </a:rPr>
              <a:t>Cytokinesis</a:t>
            </a:r>
            <a:r>
              <a:rPr lang="en-US" sz="2800"/>
              <a:t> </a:t>
            </a:r>
          </a:p>
          <a:p>
            <a:pPr lvl="1"/>
            <a:r>
              <a:rPr lang="en-US"/>
              <a:t>(cytoplasm division) – cell membrane pinches in to form two distinct cells</a:t>
            </a:r>
          </a:p>
          <a:p>
            <a:pPr lvl="1"/>
            <a:r>
              <a:rPr lang="en-US"/>
              <a:t>in plant cells, a cell-plate forms first, separating the two cells by the forming cell wall</a:t>
            </a:r>
          </a:p>
          <a:p>
            <a:pPr lvl="1"/>
            <a:r>
              <a:rPr lang="en-US"/>
              <a:t>in animal cells, the cell membrane pinches in at the cleavage furrow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059">
                                            <p:txEl>
                                              <p:pRg st="5" end="5"/>
                                            </p:txEl>
                                          </p:spTgt>
                                        </p:tgtEl>
                                        <p:attrNameLst>
                                          <p:attrName>style.visibility</p:attrName>
                                        </p:attrNameLst>
                                      </p:cBhvr>
                                      <p:to>
                                        <p:strVal val="visible"/>
                                      </p:to>
                                    </p:set>
                                    <p:anim calcmode="lin" valueType="num">
                                      <p:cBhvr additive="base">
                                        <p:cTn id="31"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059">
                                            <p:txEl>
                                              <p:pRg st="6" end="6"/>
                                            </p:txEl>
                                          </p:spTgt>
                                        </p:tgtEl>
                                        <p:attrNameLst>
                                          <p:attrName>style.visibility</p:attrName>
                                        </p:attrNameLst>
                                      </p:cBhvr>
                                      <p:to>
                                        <p:strVal val="visible"/>
                                      </p:to>
                                    </p:set>
                                    <p:anim calcmode="lin" valueType="num">
                                      <p:cBhvr additive="base">
                                        <p:cTn id="37"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5059">
                                            <p:txEl>
                                              <p:pRg st="7" end="7"/>
                                            </p:txEl>
                                          </p:spTgt>
                                        </p:tgtEl>
                                        <p:attrNameLst>
                                          <p:attrName>style.visibility</p:attrName>
                                        </p:attrNameLst>
                                      </p:cBhvr>
                                      <p:to>
                                        <p:strVal val="visible"/>
                                      </p:to>
                                    </p:set>
                                    <p:anim calcmode="lin" valueType="num">
                                      <p:cBhvr additive="base">
                                        <p:cTn id="43" dur="5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5059">
                                            <p:txEl>
                                              <p:pRg st="8" end="8"/>
                                            </p:txEl>
                                          </p:spTgt>
                                        </p:tgtEl>
                                        <p:attrNameLst>
                                          <p:attrName>style.visibility</p:attrName>
                                        </p:attrNameLst>
                                      </p:cBhvr>
                                      <p:to>
                                        <p:strVal val="visible"/>
                                      </p:to>
                                    </p:set>
                                    <p:anim calcmode="lin" valueType="num">
                                      <p:cBhvr additive="base">
                                        <p:cTn id="49" dur="5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05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8" name="Object 4"/>
          <p:cNvGraphicFramePr>
            <a:graphicFrameLocks noChangeAspect="1"/>
          </p:cNvGraphicFramePr>
          <p:nvPr/>
        </p:nvGraphicFramePr>
        <p:xfrm>
          <a:off x="0" y="0"/>
          <a:ext cx="9144000" cy="6858000"/>
        </p:xfrm>
        <a:graphic>
          <a:graphicData uri="http://schemas.openxmlformats.org/presentationml/2006/ole">
            <p:oleObj spid="_x0000_s47108" name="Photo Editor Photo" r:id="rId3" imgW="7209524" imgH="7314286" progId="MSPhotoEd.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flipV="1">
            <a:off x="457200" y="0"/>
            <a:ext cx="8229600" cy="277813"/>
          </a:xfrm>
        </p:spPr>
        <p:txBody>
          <a:bodyPr/>
          <a:lstStyle/>
          <a:p>
            <a:endParaRPr lang="en-CA" sz="4000"/>
          </a:p>
        </p:txBody>
      </p:sp>
      <p:sp>
        <p:nvSpPr>
          <p:cNvPr id="49155" name="Rectangle 3"/>
          <p:cNvSpPr>
            <a:spLocks noGrp="1" noChangeArrowheads="1"/>
          </p:cNvSpPr>
          <p:nvPr>
            <p:ph type="body" idx="1"/>
          </p:nvPr>
        </p:nvSpPr>
        <p:spPr>
          <a:xfrm>
            <a:off x="457200" y="404813"/>
            <a:ext cx="8229600" cy="5726112"/>
          </a:xfrm>
        </p:spPr>
        <p:txBody>
          <a:bodyPr/>
          <a:lstStyle/>
          <a:p>
            <a:r>
              <a:rPr lang="en-US" sz="2800" i="1"/>
              <a:t>FYI</a:t>
            </a:r>
          </a:p>
          <a:p>
            <a:r>
              <a:rPr lang="en-US" sz="2800"/>
              <a:t>Some very specialized cells – mature muscle, red blood cells, nerve cells no longer divide and remain in G1</a:t>
            </a:r>
          </a:p>
          <a:p>
            <a:r>
              <a:rPr lang="en-US" sz="2800"/>
              <a:t>DNA exists as chromatin during growth – uncoiled DNA is easier to interpret to synthesize proteins</a:t>
            </a:r>
          </a:p>
          <a:p>
            <a:r>
              <a:rPr lang="en-US" sz="2800"/>
              <a:t>DNA exists as chromosomes during mitosis – coiled &amp; condensed, chromosomes are more easily moved around and separated equally</a:t>
            </a:r>
          </a:p>
          <a:p>
            <a:r>
              <a:rPr lang="en-US" sz="2800"/>
              <a:t>Overall result – more cells, smaller SA:VOL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9155">
                                            <p:txEl>
                                              <p:pRg st="4" end="4"/>
                                            </p:txEl>
                                          </p:spTgt>
                                        </p:tgtEl>
                                        <p:attrNameLst>
                                          <p:attrName>style.visibility</p:attrName>
                                        </p:attrNameLst>
                                      </p:cBhvr>
                                      <p:to>
                                        <p:strVal val="visible"/>
                                      </p:to>
                                    </p:set>
                                    <p:anim calcmode="lin" valueType="num">
                                      <p:cBhvr additive="base">
                                        <p:cTn id="31"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8313" y="188913"/>
            <a:ext cx="8229600" cy="558800"/>
          </a:xfrm>
        </p:spPr>
        <p:txBody>
          <a:bodyPr/>
          <a:lstStyle/>
          <a:p>
            <a:r>
              <a:rPr lang="en-US" sz="3200" u="sng"/>
              <a:t>Sexual Cell Reproduction </a:t>
            </a:r>
            <a:r>
              <a:rPr lang="en-US" sz="3200"/>
              <a:t>– Chapter 16.3</a:t>
            </a:r>
            <a:r>
              <a:rPr lang="en-US" sz="3200" u="sng"/>
              <a:t/>
            </a:r>
            <a:br>
              <a:rPr lang="en-US" sz="3200" u="sng"/>
            </a:br>
            <a:endParaRPr lang="en-CA" sz="3200" u="sng"/>
          </a:p>
        </p:txBody>
      </p:sp>
      <p:sp>
        <p:nvSpPr>
          <p:cNvPr id="63491" name="Rectangle 3"/>
          <p:cNvSpPr>
            <a:spLocks noGrp="1" noChangeArrowheads="1"/>
          </p:cNvSpPr>
          <p:nvPr>
            <p:ph type="body" idx="1"/>
          </p:nvPr>
        </p:nvSpPr>
        <p:spPr>
          <a:xfrm>
            <a:off x="457200" y="549275"/>
            <a:ext cx="8229600" cy="5581650"/>
          </a:xfrm>
        </p:spPr>
        <p:txBody>
          <a:bodyPr/>
          <a:lstStyle/>
          <a:p>
            <a:pPr>
              <a:buFont typeface="Wingdings" pitchFamily="2" charset="2"/>
              <a:buNone/>
            </a:pPr>
            <a:endParaRPr lang="en-US" u="sng"/>
          </a:p>
          <a:p>
            <a:r>
              <a:rPr lang="en-US" sz="2800"/>
              <a:t>Called sexual because a combination of cellular material occurs –new cells produced contain genetic material from two combining cells.</a:t>
            </a:r>
          </a:p>
          <a:p>
            <a:r>
              <a:rPr lang="en-US" sz="2800"/>
              <a:t>Takes place in both plants and animal cells (in animals – ova and sperm, in plants, pollen)</a:t>
            </a:r>
          </a:p>
          <a:p>
            <a:r>
              <a:rPr lang="en-US" sz="2800"/>
              <a:t>Why sexual reproduction?</a:t>
            </a:r>
          </a:p>
          <a:p>
            <a:pPr lvl="1"/>
            <a:r>
              <a:rPr lang="en-US"/>
              <a:t>Genetic variation!!!!!</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 calcmode="lin" valueType="num">
                                      <p:cBhvr additive="base">
                                        <p:cTn id="7"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anim calcmode="lin" valueType="num">
                                      <p:cBhvr additive="base">
                                        <p:cTn id="13"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anim calcmode="lin" valueType="num">
                                      <p:cBhvr additive="base">
                                        <p:cTn id="19"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3491">
                                            <p:txEl>
                                              <p:pRg st="4" end="4"/>
                                            </p:txEl>
                                          </p:spTgt>
                                        </p:tgtEl>
                                        <p:attrNameLst>
                                          <p:attrName>style.visibility</p:attrName>
                                        </p:attrNameLst>
                                      </p:cBhvr>
                                      <p:to>
                                        <p:strVal val="visible"/>
                                      </p:to>
                                    </p:set>
                                    <p:anim calcmode="lin" valueType="num">
                                      <p:cBhvr additive="base">
                                        <p:cTn id="25" dur="500" fill="hold"/>
                                        <p:tgtEl>
                                          <p:spTgt spid="6349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34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flipV="1">
            <a:off x="457200" y="0"/>
            <a:ext cx="8229600" cy="277813"/>
          </a:xfrm>
        </p:spPr>
        <p:txBody>
          <a:bodyPr/>
          <a:lstStyle/>
          <a:p>
            <a:endParaRPr lang="en-CA" sz="4000"/>
          </a:p>
        </p:txBody>
      </p:sp>
      <p:sp>
        <p:nvSpPr>
          <p:cNvPr id="64515" name="Rectangle 3"/>
          <p:cNvSpPr>
            <a:spLocks noGrp="1" noChangeArrowheads="1"/>
          </p:cNvSpPr>
          <p:nvPr>
            <p:ph type="body" idx="1"/>
          </p:nvPr>
        </p:nvSpPr>
        <p:spPr>
          <a:xfrm>
            <a:off x="457200" y="476250"/>
            <a:ext cx="8229600" cy="5654675"/>
          </a:xfrm>
        </p:spPr>
        <p:txBody>
          <a:bodyPr/>
          <a:lstStyle/>
          <a:p>
            <a:r>
              <a:rPr lang="en-US" sz="2800"/>
              <a:t>Asexual reproduction is faster and more foolproof but does not provide genetic variation.  Dogs, although they reproduce sexually introduce some of the problems of asexual reproduction when they are bred to pure lines – some breeds of dogs have inbred weaknesses due to a lack of genetic variation</a:t>
            </a:r>
          </a:p>
          <a:p>
            <a:pPr>
              <a:buFont typeface="Wingdings" pitchFamily="2" charset="2"/>
              <a:buNone/>
            </a:pPr>
            <a:endParaRPr 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flipV="1">
            <a:off x="457200" y="0"/>
            <a:ext cx="8229600" cy="277813"/>
          </a:xfrm>
        </p:spPr>
        <p:txBody>
          <a:bodyPr/>
          <a:lstStyle/>
          <a:p>
            <a:endParaRPr lang="en-CA" sz="4000"/>
          </a:p>
        </p:txBody>
      </p:sp>
      <p:sp>
        <p:nvSpPr>
          <p:cNvPr id="65539" name="Rectangle 3"/>
          <p:cNvSpPr>
            <a:spLocks noGrp="1" noChangeArrowheads="1"/>
          </p:cNvSpPr>
          <p:nvPr>
            <p:ph type="body" idx="1"/>
          </p:nvPr>
        </p:nvSpPr>
        <p:spPr>
          <a:xfrm>
            <a:off x="611188" y="476250"/>
            <a:ext cx="8229600" cy="5726113"/>
          </a:xfrm>
        </p:spPr>
        <p:txBody>
          <a:bodyPr/>
          <a:lstStyle/>
          <a:p>
            <a:r>
              <a:rPr lang="en-US" sz="2800"/>
              <a:t>For cells to join to form new cells with the correct # of chromosomes, the chromosome # must first be decreased by ½ to maintain the correct # of chromosomes in the adult</a:t>
            </a:r>
          </a:p>
          <a:p>
            <a:r>
              <a:rPr lang="en-US" sz="2800"/>
              <a:t>Meiosis:  process by which gametes (sex  cells) are produced which are combined during sexual reproduction</a:t>
            </a:r>
            <a:r>
              <a:rPr lang="en-US"/>
              <a:t> </a:t>
            </a:r>
          </a:p>
          <a:p>
            <a:pPr lvl="1"/>
            <a:r>
              <a:rPr lang="en-US"/>
              <a:t>Every human cell (except the sex cells) have 46 chromosomes (23 homologous pairs) </a:t>
            </a:r>
            <a:r>
              <a:rPr lang="en-US">
                <a:sym typeface="Wingdings" pitchFamily="2" charset="2"/>
              </a:rPr>
              <a:t></a:t>
            </a:r>
            <a:r>
              <a:rPr lang="en-US"/>
              <a:t> diploid number (2n)</a:t>
            </a:r>
          </a:p>
          <a:p>
            <a:pPr>
              <a:buFont typeface="Wingdings" pitchFamily="2" charset="2"/>
              <a:buNone/>
            </a:pPr>
            <a:endParaRPr lang="en-US"/>
          </a:p>
        </p:txBody>
      </p:sp>
      <p:sp>
        <p:nvSpPr>
          <p:cNvPr id="65540" name="AutoShape 4"/>
          <p:cNvSpPr>
            <a:spLocks noChangeArrowheads="1"/>
          </p:cNvSpPr>
          <p:nvPr/>
        </p:nvSpPr>
        <p:spPr bwMode="auto">
          <a:xfrm>
            <a:off x="250825" y="765175"/>
            <a:ext cx="360363" cy="2232025"/>
          </a:xfrm>
          <a:prstGeom prst="curvedRightArrow">
            <a:avLst>
              <a:gd name="adj1" fmla="val 35385"/>
              <a:gd name="adj2" fmla="val 159262"/>
              <a:gd name="adj3" fmla="val 33333"/>
            </a:avLst>
          </a:prstGeom>
          <a:solidFill>
            <a:srgbClr val="000000"/>
          </a:solidFill>
          <a:ln w="9525">
            <a:solidFill>
              <a:srgbClr val="000000"/>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5540"/>
                                        </p:tgtEl>
                                        <p:attrNameLst>
                                          <p:attrName>style.visibility</p:attrName>
                                        </p:attrNameLst>
                                      </p:cBhvr>
                                      <p:to>
                                        <p:strVal val="visible"/>
                                      </p:to>
                                    </p:set>
                                    <p:animEffect transition="in" filter="dissolve">
                                      <p:cBhvr>
                                        <p:cTn id="13" dur="500"/>
                                        <p:tgtEl>
                                          <p:spTgt spid="65540"/>
                                        </p:tgtEl>
                                      </p:cBhvr>
                                    </p:animEffect>
                                  </p:childTnLst>
                                </p:cTn>
                              </p:par>
                              <p:par>
                                <p:cTn id="14" presetID="2" presetClass="entr" presetSubtype="4" fill="hold" nodeType="withEffect">
                                  <p:stCondLst>
                                    <p:cond delay="0"/>
                                  </p:stCondLst>
                                  <p:childTnLst>
                                    <p:set>
                                      <p:cBhvr>
                                        <p:cTn id="15" dur="1" fill="hold">
                                          <p:stCondLst>
                                            <p:cond delay="0"/>
                                          </p:stCondLst>
                                        </p:cTn>
                                        <p:tgtEl>
                                          <p:spTgt spid="65539">
                                            <p:txEl>
                                              <p:pRg st="1" end="1"/>
                                            </p:txEl>
                                          </p:spTgt>
                                        </p:tgtEl>
                                        <p:attrNameLst>
                                          <p:attrName>style.visibility</p:attrName>
                                        </p:attrNameLst>
                                      </p:cBhvr>
                                      <p:to>
                                        <p:strVal val="visible"/>
                                      </p:to>
                                    </p:set>
                                    <p:anim calcmode="lin" valueType="num">
                                      <p:cBhvr additive="base">
                                        <p:cTn id="16"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5539">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5539">
                                            <p:txEl>
                                              <p:pRg st="2" end="2"/>
                                            </p:txEl>
                                          </p:spTgt>
                                        </p:tgtEl>
                                        <p:attrNameLst>
                                          <p:attrName>style.visibility</p:attrName>
                                        </p:attrNameLst>
                                      </p:cBhvr>
                                      <p:to>
                                        <p:strVal val="visible"/>
                                      </p:to>
                                    </p:set>
                                    <p:anim calcmode="lin" valueType="num">
                                      <p:cBhvr additive="base">
                                        <p:cTn id="20"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5539">
                                            <p:txEl>
                                              <p:pRg st="2" end="2"/>
                                            </p:txEl>
                                          </p:spTgt>
                                        </p:tgtEl>
                                        <p:attrNameLst>
                                          <p:attrName>style.visibility</p:attrName>
                                        </p:attrNameLst>
                                      </p:cBhvr>
                                      <p:to>
                                        <p:strVal val="visible"/>
                                      </p:to>
                                    </p:set>
                                    <p:anim calcmode="lin" valueType="num">
                                      <p:cBhvr additive="base">
                                        <p:cTn id="26"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7813"/>
            <a:ext cx="8229600" cy="69850"/>
          </a:xfrm>
        </p:spPr>
        <p:txBody>
          <a:bodyPr/>
          <a:lstStyle/>
          <a:p>
            <a:endParaRPr lang="en-CA" sz="4000"/>
          </a:p>
        </p:txBody>
      </p:sp>
      <p:sp>
        <p:nvSpPr>
          <p:cNvPr id="37891" name="Rectangle 3"/>
          <p:cNvSpPr>
            <a:spLocks noGrp="1" noChangeArrowheads="1"/>
          </p:cNvSpPr>
          <p:nvPr>
            <p:ph type="body" idx="1"/>
          </p:nvPr>
        </p:nvSpPr>
        <p:spPr>
          <a:xfrm>
            <a:off x="457200" y="476250"/>
            <a:ext cx="8229600" cy="5654675"/>
          </a:xfrm>
        </p:spPr>
        <p:txBody>
          <a:bodyPr/>
          <a:lstStyle/>
          <a:p>
            <a:r>
              <a:rPr lang="en-US" u="sng"/>
              <a:t>Genetic Material</a:t>
            </a:r>
          </a:p>
          <a:p>
            <a:pPr lvl="1"/>
            <a:r>
              <a:rPr lang="en-US"/>
              <a:t>The genetic material in a cell is DNA (deoxyribonucleic acid)</a:t>
            </a:r>
          </a:p>
          <a:p>
            <a:pPr lvl="1"/>
            <a:r>
              <a:rPr lang="en-US"/>
              <a:t>It is found in a different form depending on the stage of the cell cycle</a:t>
            </a:r>
          </a:p>
          <a:p>
            <a:pPr lvl="2"/>
            <a:r>
              <a:rPr lang="en-US" sz="2800"/>
              <a:t>Chromatin – long, thin threadlike material  - present in this state during interphase</a:t>
            </a:r>
          </a:p>
          <a:p>
            <a:pPr lvl="2"/>
            <a:r>
              <a:rPr lang="en-US" sz="2800"/>
              <a:t>Chromosomes – small, sausage-like, may be found as a individual chromatids (late stages of cell division) or as paired chromatids (sisters) connected at the centromere.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flipV="1">
            <a:off x="457200" y="0"/>
            <a:ext cx="8229600" cy="277813"/>
          </a:xfrm>
        </p:spPr>
        <p:txBody>
          <a:bodyPr/>
          <a:lstStyle/>
          <a:p>
            <a:endParaRPr lang="en-CA" sz="4000"/>
          </a:p>
        </p:txBody>
      </p:sp>
      <p:sp>
        <p:nvSpPr>
          <p:cNvPr id="66563" name="Rectangle 3"/>
          <p:cNvSpPr>
            <a:spLocks noGrp="1" noChangeArrowheads="1"/>
          </p:cNvSpPr>
          <p:nvPr>
            <p:ph type="body" idx="1"/>
          </p:nvPr>
        </p:nvSpPr>
        <p:spPr>
          <a:xfrm>
            <a:off x="457200" y="476250"/>
            <a:ext cx="8229600" cy="5654675"/>
          </a:xfrm>
        </p:spPr>
        <p:txBody>
          <a:bodyPr/>
          <a:lstStyle/>
          <a:p>
            <a:pPr lvl="1"/>
            <a:r>
              <a:rPr lang="en-US"/>
              <a:t>Each pair of chromosomes 1-22 contain genes for the same type of characteristics and are similar in size and shape </a:t>
            </a:r>
            <a:r>
              <a:rPr lang="en-US">
                <a:sym typeface="Wingdings" pitchFamily="2" charset="2"/>
              </a:rPr>
              <a:t></a:t>
            </a:r>
            <a:r>
              <a:rPr lang="en-US"/>
              <a:t> homologous chromosomes (the autosomes)</a:t>
            </a:r>
          </a:p>
          <a:p>
            <a:pPr lvl="2"/>
            <a:r>
              <a:rPr lang="en-US" sz="2800"/>
              <a:t>Which of your parents’ traits you show depends on the interaction between the genes on the homologous pair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flipV="1">
            <a:off x="457200" y="188913"/>
            <a:ext cx="8229600" cy="88900"/>
          </a:xfrm>
        </p:spPr>
        <p:txBody>
          <a:bodyPr/>
          <a:lstStyle/>
          <a:p>
            <a:endParaRPr lang="en-CA" sz="4000"/>
          </a:p>
        </p:txBody>
      </p:sp>
      <p:sp>
        <p:nvSpPr>
          <p:cNvPr id="67587" name="Rectangle 3"/>
          <p:cNvSpPr>
            <a:spLocks noGrp="1" noChangeArrowheads="1"/>
          </p:cNvSpPr>
          <p:nvPr>
            <p:ph type="body" idx="1"/>
          </p:nvPr>
        </p:nvSpPr>
        <p:spPr>
          <a:xfrm>
            <a:off x="457200" y="549275"/>
            <a:ext cx="8229600" cy="5581650"/>
          </a:xfrm>
        </p:spPr>
        <p:txBody>
          <a:bodyPr/>
          <a:lstStyle/>
          <a:p>
            <a:pPr lvl="1"/>
            <a:r>
              <a:rPr lang="en-US"/>
              <a:t>The last “pair” of chromosomes #23, determines gender (sex chromosomes)</a:t>
            </a:r>
          </a:p>
          <a:p>
            <a:pPr lvl="2"/>
            <a:r>
              <a:rPr lang="en-US" sz="2800"/>
              <a:t>if it is a homologous pair </a:t>
            </a:r>
            <a:r>
              <a:rPr lang="en-US" sz="2800">
                <a:sym typeface="Wingdings" pitchFamily="2" charset="2"/>
              </a:rPr>
              <a:t></a:t>
            </a:r>
            <a:r>
              <a:rPr lang="en-US" sz="2800"/>
              <a:t> 2X chromosomes, female</a:t>
            </a:r>
          </a:p>
          <a:p>
            <a:pPr lvl="2"/>
            <a:r>
              <a:rPr lang="en-US" sz="2800"/>
              <a:t>if the pair is made of one rod shaped and one hook shaped, male</a:t>
            </a:r>
          </a:p>
          <a:p>
            <a:pPr lvl="2"/>
            <a:endParaRPr lang="en-US"/>
          </a:p>
          <a:p>
            <a:pPr lvl="1"/>
            <a:r>
              <a:rPr lang="en-US"/>
              <a:t>Gametes (sex cells) have 23 single chromosomes </a:t>
            </a:r>
            <a:r>
              <a:rPr lang="en-US">
                <a:sym typeface="Wingdings" pitchFamily="2" charset="2"/>
              </a:rPr>
              <a:t></a:t>
            </a:r>
            <a:r>
              <a:rPr lang="en-US"/>
              <a:t> haploid number (n)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flipV="1">
            <a:off x="457200" y="0"/>
            <a:ext cx="8229600" cy="277813"/>
          </a:xfrm>
        </p:spPr>
        <p:txBody>
          <a:bodyPr/>
          <a:lstStyle/>
          <a:p>
            <a:endParaRPr lang="en-CA" sz="4000"/>
          </a:p>
        </p:txBody>
      </p:sp>
      <p:sp>
        <p:nvSpPr>
          <p:cNvPr id="68611" name="Rectangle 3"/>
          <p:cNvSpPr>
            <a:spLocks noGrp="1" noChangeArrowheads="1"/>
          </p:cNvSpPr>
          <p:nvPr>
            <p:ph type="body" idx="1"/>
          </p:nvPr>
        </p:nvSpPr>
        <p:spPr>
          <a:xfrm>
            <a:off x="457200" y="476250"/>
            <a:ext cx="8229600" cy="5654675"/>
          </a:xfrm>
        </p:spPr>
        <p:txBody>
          <a:bodyPr/>
          <a:lstStyle/>
          <a:p>
            <a:r>
              <a:rPr lang="en-US"/>
              <a:t>When the ova is fertilized by the sperm, the original number of chromosomes (46 = 2n) is restored </a:t>
            </a:r>
            <a:r>
              <a:rPr lang="en-US">
                <a:sym typeface="Wingdings" pitchFamily="2" charset="2"/>
              </a:rPr>
              <a:t></a:t>
            </a:r>
            <a:r>
              <a:rPr lang="en-US"/>
              <a:t> zygote</a:t>
            </a:r>
          </a:p>
          <a:p>
            <a:r>
              <a:rPr lang="en-US"/>
              <a:t>The life cycle of all sexually reproducing organisms alternates between haploid and diploid cells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68313" y="333375"/>
            <a:ext cx="8229600" cy="620713"/>
          </a:xfrm>
        </p:spPr>
        <p:txBody>
          <a:bodyPr/>
          <a:lstStyle/>
          <a:p>
            <a:r>
              <a:rPr lang="en-US" sz="2800" u="sng"/>
              <a:t>Meiosis</a:t>
            </a:r>
            <a:r>
              <a:rPr lang="en-US" sz="2800" i="1" u="sng"/>
              <a:t> (see diagrams : Stages of Meiosis, Meiosis stages: Nelson pp.450-451)</a:t>
            </a:r>
            <a:r>
              <a:rPr lang="en-US" sz="4000" u="sng"/>
              <a:t/>
            </a:r>
            <a:br>
              <a:rPr lang="en-US" sz="4000" u="sng"/>
            </a:br>
            <a:endParaRPr lang="en-US" sz="4000" u="sng"/>
          </a:p>
        </p:txBody>
      </p:sp>
      <p:sp>
        <p:nvSpPr>
          <p:cNvPr id="69635" name="Rectangle 3"/>
          <p:cNvSpPr>
            <a:spLocks noGrp="1" noChangeArrowheads="1"/>
          </p:cNvSpPr>
          <p:nvPr>
            <p:ph type="body" idx="1"/>
          </p:nvPr>
        </p:nvSpPr>
        <p:spPr>
          <a:xfrm>
            <a:off x="457200" y="908050"/>
            <a:ext cx="8229600" cy="5222875"/>
          </a:xfrm>
        </p:spPr>
        <p:txBody>
          <a:bodyPr/>
          <a:lstStyle/>
          <a:p>
            <a:r>
              <a:rPr lang="en-US" sz="2800"/>
              <a:t>Meiosis – special form of cell division occurring only in the reproductive tissue of sexually reproducing organisms where n (haploid) gametes are formed, having half the DNA content of the original sex-forming cell.</a:t>
            </a:r>
          </a:p>
          <a:p>
            <a:r>
              <a:rPr lang="en-US" sz="2800"/>
              <a:t>Occurs only in the sex cells!</a:t>
            </a:r>
          </a:p>
          <a:p>
            <a:r>
              <a:rPr lang="en-US" sz="2800"/>
              <a:t>Involves two cell divisions (instead of the one in mitosis) leading to four haploid cells formed (instead of two diploid in mitosis)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68313" y="0"/>
            <a:ext cx="8218487" cy="371475"/>
          </a:xfrm>
        </p:spPr>
        <p:txBody>
          <a:bodyPr/>
          <a:lstStyle/>
          <a:p>
            <a:r>
              <a:rPr lang="en-US" sz="2400">
                <a:hlinkClick r:id="rId2"/>
              </a:rPr>
              <a:t>Stages of Meiosis</a:t>
            </a:r>
            <a:endParaRPr lang="en-US" sz="2400"/>
          </a:p>
        </p:txBody>
      </p:sp>
      <p:sp>
        <p:nvSpPr>
          <p:cNvPr id="70659" name="Rectangle 3"/>
          <p:cNvSpPr>
            <a:spLocks noGrp="1" noChangeArrowheads="1"/>
          </p:cNvSpPr>
          <p:nvPr>
            <p:ph type="body" idx="1"/>
          </p:nvPr>
        </p:nvSpPr>
        <p:spPr>
          <a:xfrm>
            <a:off x="457200" y="404813"/>
            <a:ext cx="8229600" cy="6264275"/>
          </a:xfrm>
        </p:spPr>
        <p:txBody>
          <a:bodyPr/>
          <a:lstStyle/>
          <a:p>
            <a:pPr>
              <a:lnSpc>
                <a:spcPct val="80000"/>
              </a:lnSpc>
            </a:pPr>
            <a:r>
              <a:rPr lang="en-US" sz="2800"/>
              <a:t>Meiosis I (Reduction Division) - during this division, the chromosome # is reduced from     2n </a:t>
            </a:r>
            <a:r>
              <a:rPr lang="en-US" sz="2800">
                <a:sym typeface="Wingdings" pitchFamily="2" charset="2"/>
              </a:rPr>
              <a:t></a:t>
            </a:r>
            <a:r>
              <a:rPr lang="en-US" sz="2800"/>
              <a:t> n</a:t>
            </a:r>
          </a:p>
          <a:p>
            <a:pPr lvl="1">
              <a:lnSpc>
                <a:spcPct val="80000"/>
              </a:lnSpc>
              <a:buFontTx/>
              <a:buNone/>
            </a:pPr>
            <a:r>
              <a:rPr lang="en-US"/>
              <a:t>1. Prophase I</a:t>
            </a:r>
            <a:r>
              <a:rPr lang="en-US">
                <a:hlinkClick r:id="" action="ppaction://noaction"/>
              </a:rPr>
              <a:t>*</a:t>
            </a:r>
            <a:r>
              <a:rPr lang="en-US"/>
              <a:t> </a:t>
            </a:r>
          </a:p>
          <a:p>
            <a:pPr lvl="2">
              <a:lnSpc>
                <a:spcPct val="80000"/>
              </a:lnSpc>
            </a:pPr>
            <a:r>
              <a:rPr lang="en-US" sz="2800" i="1"/>
              <a:t>contents of the nucleus become visible (DNA strands shorten &amp; thicken; chromatin </a:t>
            </a:r>
            <a:r>
              <a:rPr lang="en-US" sz="2800" i="1">
                <a:sym typeface="Wingdings" pitchFamily="2" charset="2"/>
              </a:rPr>
              <a:t></a:t>
            </a:r>
            <a:r>
              <a:rPr lang="en-US" sz="2800" i="1"/>
              <a:t> chromosomes)</a:t>
            </a:r>
          </a:p>
          <a:p>
            <a:pPr lvl="2">
              <a:lnSpc>
                <a:spcPct val="80000"/>
              </a:lnSpc>
            </a:pPr>
            <a:r>
              <a:rPr lang="en-US" sz="2800" i="1"/>
              <a:t>centrioles separate &amp; move to opposite poles of the cell, spindle fibres start to appear (fibres that don’t extend as far as the chromosomes called asters)</a:t>
            </a:r>
          </a:p>
          <a:p>
            <a:pPr lvl="2">
              <a:lnSpc>
                <a:spcPct val="80000"/>
              </a:lnSpc>
              <a:buFont typeface="Wingdings" pitchFamily="2" charset="2"/>
              <a:buNone/>
            </a:pPr>
            <a:endParaRPr lang="en-US" sz="2800" i="1"/>
          </a:p>
          <a:p>
            <a:pPr lvl="2">
              <a:lnSpc>
                <a:spcPct val="80000"/>
              </a:lnSpc>
              <a:buFont typeface="Wingdings" pitchFamily="2" charset="2"/>
              <a:buNone/>
            </a:pPr>
            <a:endParaRPr lang="en-US" sz="2000" i="1"/>
          </a:p>
          <a:p>
            <a:pPr lvl="2">
              <a:lnSpc>
                <a:spcPct val="80000"/>
              </a:lnSpc>
            </a:pPr>
            <a:endParaRPr lang="en-US" sz="2000" i="1"/>
          </a:p>
          <a:p>
            <a:pPr lvl="2">
              <a:lnSpc>
                <a:spcPct val="80000"/>
              </a:lnSpc>
              <a:buFont typeface="Wingdings" pitchFamily="2" charset="2"/>
              <a:buNone/>
            </a:pPr>
            <a:r>
              <a:rPr lang="en-US" sz="2000" i="1"/>
              <a:t>* all of the information in italics is identical for meiosis and mitosis</a:t>
            </a:r>
            <a:r>
              <a:rPr lang="en-US" sz="200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flipV="1">
            <a:off x="457200" y="0"/>
            <a:ext cx="8229600" cy="277813"/>
          </a:xfrm>
        </p:spPr>
        <p:txBody>
          <a:bodyPr/>
          <a:lstStyle/>
          <a:p>
            <a:endParaRPr lang="en-CA" sz="4000"/>
          </a:p>
        </p:txBody>
      </p:sp>
      <p:sp>
        <p:nvSpPr>
          <p:cNvPr id="71683" name="Rectangle 3"/>
          <p:cNvSpPr>
            <a:spLocks noGrp="1" noChangeArrowheads="1"/>
          </p:cNvSpPr>
          <p:nvPr>
            <p:ph type="body" idx="1"/>
          </p:nvPr>
        </p:nvSpPr>
        <p:spPr>
          <a:xfrm>
            <a:off x="457200" y="404813"/>
            <a:ext cx="8229600" cy="5726112"/>
          </a:xfrm>
        </p:spPr>
        <p:txBody>
          <a:bodyPr/>
          <a:lstStyle/>
          <a:p>
            <a:pPr lvl="2"/>
            <a:r>
              <a:rPr lang="en-US" sz="2800"/>
              <a:t>homologous chromosomes pair up side by side (synapsis) so that corresponding genes are lined up side by side forming a tetrad (4 chromatids)</a:t>
            </a:r>
          </a:p>
          <a:p>
            <a:pPr lvl="2"/>
            <a:r>
              <a:rPr lang="en-US" sz="2800"/>
              <a:t>the homologous chromosomes will cris-cross over each other, and occasionally break and exchange segments </a:t>
            </a:r>
            <a:r>
              <a:rPr lang="en-US" sz="2800">
                <a:sym typeface="Wingdings" pitchFamily="2" charset="2"/>
              </a:rPr>
              <a:t></a:t>
            </a:r>
            <a:r>
              <a:rPr lang="en-US" sz="2800"/>
              <a:t> crossing over (provides even more genetic variation) – identical segment sizes are exchanged</a:t>
            </a:r>
          </a:p>
          <a:p>
            <a:pPr lvl="2"/>
            <a:r>
              <a:rPr lang="en-US" sz="2800" i="1"/>
              <a:t>nuclear envelope disappears</a:t>
            </a:r>
          </a:p>
          <a:p>
            <a:pPr lvl="2"/>
            <a:r>
              <a:rPr lang="en-US" sz="2800" i="1"/>
              <a:t>nucleolus becomes invisible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flipV="1">
            <a:off x="457200" y="0"/>
            <a:ext cx="8229600" cy="277813"/>
          </a:xfrm>
        </p:spPr>
        <p:txBody>
          <a:bodyPr/>
          <a:lstStyle/>
          <a:p>
            <a:endParaRPr lang="en-CA" sz="4000"/>
          </a:p>
        </p:txBody>
      </p:sp>
      <p:sp>
        <p:nvSpPr>
          <p:cNvPr id="72707" name="Rectangle 3"/>
          <p:cNvSpPr>
            <a:spLocks noGrp="1" noChangeArrowheads="1"/>
          </p:cNvSpPr>
          <p:nvPr>
            <p:ph type="body" idx="1"/>
          </p:nvPr>
        </p:nvSpPr>
        <p:spPr>
          <a:xfrm>
            <a:off x="457200" y="404813"/>
            <a:ext cx="8229600" cy="5726112"/>
          </a:xfrm>
        </p:spPr>
        <p:txBody>
          <a:bodyPr/>
          <a:lstStyle/>
          <a:p>
            <a:pPr lvl="1">
              <a:buFontTx/>
              <a:buNone/>
            </a:pPr>
            <a:r>
              <a:rPr lang="en-US" sz="2400"/>
              <a:t>2. Metaphase I </a:t>
            </a:r>
          </a:p>
          <a:p>
            <a:pPr lvl="2"/>
            <a:r>
              <a:rPr lang="en-US"/>
              <a:t>chromosomes move to the center of the cell, centromeres on the equator </a:t>
            </a:r>
          </a:p>
          <a:p>
            <a:pPr lvl="2"/>
            <a:r>
              <a:rPr lang="en-US" i="1"/>
              <a:t>Spindle fibres attach to the centromeres</a:t>
            </a:r>
            <a:r>
              <a:rPr lang="en-US"/>
              <a:t> </a:t>
            </a:r>
          </a:p>
          <a:p>
            <a:pPr lvl="2"/>
            <a:r>
              <a:rPr lang="en-US">
                <a:hlinkClick r:id="rId2"/>
              </a:rPr>
              <a:t>Random Orientation of Chromosomes</a:t>
            </a:r>
            <a:endParaRPr lang="en-US"/>
          </a:p>
          <a:p>
            <a:pPr lvl="2">
              <a:buFont typeface="Wingdings" pitchFamily="2" charset="2"/>
              <a:buNone/>
            </a:pPr>
            <a:endParaRPr lang="en-US"/>
          </a:p>
          <a:p>
            <a:pPr lvl="1">
              <a:buFontTx/>
              <a:buNone/>
            </a:pPr>
            <a:r>
              <a:rPr lang="en-US" sz="2400"/>
              <a:t>3. Anaphase I </a:t>
            </a:r>
          </a:p>
          <a:p>
            <a:pPr lvl="2"/>
            <a:r>
              <a:rPr lang="en-US" u="sng"/>
              <a:t>homologous pairs</a:t>
            </a:r>
            <a:r>
              <a:rPr lang="en-US"/>
              <a:t> separate (not sister chromatids separating at the centromere)</a:t>
            </a:r>
          </a:p>
          <a:p>
            <a:pPr lvl="2"/>
            <a:r>
              <a:rPr lang="en-US"/>
              <a:t>Chromosomes move to opposite poles of the cell </a:t>
            </a:r>
            <a:r>
              <a:rPr lang="en-US">
                <a:sym typeface="Wingdings" pitchFamily="2" charset="2"/>
              </a:rPr>
              <a:t></a:t>
            </a:r>
            <a:r>
              <a:rPr lang="en-US"/>
              <a:t> </a:t>
            </a:r>
            <a:r>
              <a:rPr lang="en-US" b="1" i="1"/>
              <a:t>segregation</a:t>
            </a:r>
          </a:p>
          <a:p>
            <a:pPr lvl="2"/>
            <a:r>
              <a:rPr lang="en-US"/>
              <a:t>There should be 23 doubled chromosomes at each pole (each chromosome remains double stranded)</a:t>
            </a:r>
          </a:p>
          <a:p>
            <a:pPr lvl="2">
              <a:buFont typeface="Wingdings" pitchFamily="2" charset="2"/>
              <a:buNone/>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flipV="1">
            <a:off x="457200" y="0"/>
            <a:ext cx="8229600" cy="277813"/>
          </a:xfrm>
        </p:spPr>
        <p:txBody>
          <a:bodyPr/>
          <a:lstStyle/>
          <a:p>
            <a:endParaRPr lang="en-CA" sz="4000"/>
          </a:p>
        </p:txBody>
      </p:sp>
      <p:sp>
        <p:nvSpPr>
          <p:cNvPr id="73731" name="Rectangle 3"/>
          <p:cNvSpPr>
            <a:spLocks noGrp="1" noChangeArrowheads="1"/>
          </p:cNvSpPr>
          <p:nvPr>
            <p:ph type="body" idx="1"/>
          </p:nvPr>
        </p:nvSpPr>
        <p:spPr>
          <a:xfrm>
            <a:off x="457200" y="404813"/>
            <a:ext cx="8229600" cy="5726112"/>
          </a:xfrm>
        </p:spPr>
        <p:txBody>
          <a:bodyPr/>
          <a:lstStyle/>
          <a:p>
            <a:pPr lvl="1">
              <a:buFontTx/>
              <a:buNone/>
            </a:pPr>
            <a:r>
              <a:rPr lang="en-US"/>
              <a:t>4. Telophase I</a:t>
            </a:r>
          </a:p>
          <a:p>
            <a:pPr lvl="2"/>
            <a:r>
              <a:rPr lang="en-US" sz="2800" i="1"/>
              <a:t>chromosomes at opposite ends of the cell</a:t>
            </a:r>
            <a:endParaRPr lang="en-US" sz="2800"/>
          </a:p>
          <a:p>
            <a:pPr lvl="2"/>
            <a:r>
              <a:rPr lang="en-US" sz="2800"/>
              <a:t>Chromosomes don’t uncondense to form chromatin</a:t>
            </a:r>
          </a:p>
          <a:p>
            <a:pPr lvl="2"/>
            <a:r>
              <a:rPr lang="en-US" sz="2800" i="1"/>
              <a:t>Nuclear envelope occasionally reappears (in some cells)</a:t>
            </a:r>
            <a:endParaRPr lang="en-US" sz="2800"/>
          </a:p>
          <a:p>
            <a:pPr lvl="2"/>
            <a:r>
              <a:rPr lang="en-US" sz="2800" i="1"/>
              <a:t>Cytokinesis occurs</a:t>
            </a:r>
          </a:p>
          <a:p>
            <a:pPr lvl="2"/>
            <a:endParaRPr lang="en-US" sz="2800" i="1"/>
          </a:p>
          <a:p>
            <a:pPr lvl="1">
              <a:buFontTx/>
              <a:buNone/>
            </a:pPr>
            <a:r>
              <a:rPr lang="en-US"/>
              <a:t>5. Prophase II</a:t>
            </a:r>
          </a:p>
          <a:p>
            <a:pPr lvl="2"/>
            <a:endParaRPr lang="en-US"/>
          </a:p>
          <a:p>
            <a:pPr lvl="2">
              <a:buFont typeface="Wingdings" pitchFamily="2" charset="2"/>
              <a:buNone/>
            </a:pPr>
            <a:endParaRPr lang="en-US" i="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flipV="1">
            <a:off x="457200" y="0"/>
            <a:ext cx="8229600" cy="277813"/>
          </a:xfrm>
        </p:spPr>
        <p:txBody>
          <a:bodyPr/>
          <a:lstStyle/>
          <a:p>
            <a:endParaRPr lang="en-CA" sz="4000"/>
          </a:p>
        </p:txBody>
      </p:sp>
      <p:sp>
        <p:nvSpPr>
          <p:cNvPr id="74755" name="Rectangle 3"/>
          <p:cNvSpPr>
            <a:spLocks noGrp="1" noChangeArrowheads="1"/>
          </p:cNvSpPr>
          <p:nvPr>
            <p:ph type="body" idx="1"/>
          </p:nvPr>
        </p:nvSpPr>
        <p:spPr>
          <a:xfrm>
            <a:off x="457200" y="476250"/>
            <a:ext cx="8229600" cy="5654675"/>
          </a:xfrm>
        </p:spPr>
        <p:txBody>
          <a:bodyPr/>
          <a:lstStyle/>
          <a:p>
            <a:pPr lvl="1">
              <a:buFontTx/>
              <a:buNone/>
            </a:pPr>
            <a:r>
              <a:rPr lang="en-US"/>
              <a:t>6. Metaphase II </a:t>
            </a:r>
          </a:p>
          <a:p>
            <a:pPr lvl="2"/>
            <a:r>
              <a:rPr lang="en-US" sz="2800"/>
              <a:t>the cell moves directly to metaphase since there is no DNA replication and there is no formal organization of the nucleus </a:t>
            </a:r>
          </a:p>
          <a:p>
            <a:pPr lvl="2"/>
            <a:r>
              <a:rPr lang="en-US" sz="2800" i="1"/>
              <a:t>chromosomes move to the center of the cell, centromeres on the equator</a:t>
            </a:r>
          </a:p>
          <a:p>
            <a:pPr lvl="2"/>
            <a:r>
              <a:rPr lang="en-US" sz="2800" i="1"/>
              <a:t>Spindle fibres attach to the centromeres</a:t>
            </a:r>
            <a:r>
              <a:rPr lang="en-US" sz="280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flipV="1">
            <a:off x="457200" y="0"/>
            <a:ext cx="8229600" cy="277813"/>
          </a:xfrm>
        </p:spPr>
        <p:txBody>
          <a:bodyPr/>
          <a:lstStyle/>
          <a:p>
            <a:endParaRPr lang="en-CA" sz="4000"/>
          </a:p>
        </p:txBody>
      </p:sp>
      <p:sp>
        <p:nvSpPr>
          <p:cNvPr id="75779" name="Rectangle 3"/>
          <p:cNvSpPr>
            <a:spLocks noGrp="1" noChangeArrowheads="1"/>
          </p:cNvSpPr>
          <p:nvPr>
            <p:ph type="body" idx="1"/>
          </p:nvPr>
        </p:nvSpPr>
        <p:spPr>
          <a:xfrm>
            <a:off x="457200" y="549275"/>
            <a:ext cx="8229600" cy="5581650"/>
          </a:xfrm>
        </p:spPr>
        <p:txBody>
          <a:bodyPr/>
          <a:lstStyle/>
          <a:p>
            <a:pPr lvl="1">
              <a:buFontTx/>
              <a:buNone/>
            </a:pPr>
            <a:r>
              <a:rPr lang="en-US"/>
              <a:t>7. Anaphase II </a:t>
            </a:r>
          </a:p>
          <a:p>
            <a:pPr lvl="2"/>
            <a:r>
              <a:rPr lang="en-US" sz="2800"/>
              <a:t>chromatids separate at the centromeres</a:t>
            </a:r>
          </a:p>
          <a:p>
            <a:pPr lvl="2"/>
            <a:r>
              <a:rPr lang="en-US" sz="2800"/>
              <a:t>Chromatids move to opposite poles of the cell</a:t>
            </a:r>
          </a:p>
          <a:p>
            <a:pPr lvl="2"/>
            <a:r>
              <a:rPr lang="en-US" sz="2800"/>
              <a:t>There should be 23 single stranded chromosomes at each pole</a:t>
            </a:r>
          </a:p>
          <a:p>
            <a:pPr lvl="1">
              <a:buFontTx/>
              <a:buNone/>
            </a:pPr>
            <a:r>
              <a:rPr lang="en-US"/>
              <a:t>8. Telophase II </a:t>
            </a:r>
          </a:p>
          <a:p>
            <a:pPr lvl="2"/>
            <a:r>
              <a:rPr lang="en-US" sz="2800"/>
              <a:t>chromosomes at opposite ends of the cell</a:t>
            </a:r>
          </a:p>
          <a:p>
            <a:pPr lvl="2"/>
            <a:r>
              <a:rPr lang="en-US" sz="2800"/>
              <a:t>Uncondense to form chromatin</a:t>
            </a:r>
          </a:p>
          <a:p>
            <a:pPr lvl="2"/>
            <a:r>
              <a:rPr lang="en-US" sz="2800"/>
              <a:t>Nuclear envelope reappears</a:t>
            </a:r>
          </a:p>
          <a:p>
            <a:pPr lvl="2"/>
            <a:endParaRPr lang="en-US" sz="2800"/>
          </a:p>
          <a:p>
            <a:pPr lvl="2">
              <a:buFont typeface="Wingdings" pitchFamily="2" charset="2"/>
              <a:buNone/>
            </a:pPr>
            <a:endParaRPr lang="en-US" sz="2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flipV="1">
            <a:off x="457200" y="0"/>
            <a:ext cx="8229600" cy="188913"/>
          </a:xfrm>
        </p:spPr>
        <p:txBody>
          <a:bodyPr/>
          <a:lstStyle/>
          <a:p>
            <a:endParaRPr lang="en-CA" sz="4000"/>
          </a:p>
        </p:txBody>
      </p:sp>
      <p:sp>
        <p:nvSpPr>
          <p:cNvPr id="38915" name="Rectangle 3"/>
          <p:cNvSpPr>
            <a:spLocks noGrp="1" noChangeArrowheads="1"/>
          </p:cNvSpPr>
          <p:nvPr>
            <p:ph type="body" idx="1"/>
          </p:nvPr>
        </p:nvSpPr>
        <p:spPr>
          <a:xfrm>
            <a:off x="457200" y="333375"/>
            <a:ext cx="8229600" cy="5797550"/>
          </a:xfrm>
        </p:spPr>
        <p:txBody>
          <a:bodyPr/>
          <a:lstStyle/>
          <a:p>
            <a:r>
              <a:rPr lang="en-US"/>
              <a:t>All somatic cells contain homologous pairs of chromosomes  - one from the mother’s egg (maternal chromosome) and one from the father’s sperm (paternal chromosome) – in the human, 23 sets (46 chromosomes total)</a:t>
            </a:r>
          </a:p>
          <a:p>
            <a:r>
              <a:rPr lang="en-US"/>
              <a:t>Each homologous pair is similar in shape and length and is responsible for the same types of characteristics</a:t>
            </a:r>
          </a:p>
          <a:p>
            <a:r>
              <a:rPr lang="en-US"/>
              <a:t>Sister chromatids are IDENTICAL to each other (exact copies)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7813"/>
            <a:ext cx="8229600" cy="127000"/>
          </a:xfrm>
        </p:spPr>
        <p:txBody>
          <a:bodyPr/>
          <a:lstStyle/>
          <a:p>
            <a:endParaRPr lang="en-CA" sz="4000"/>
          </a:p>
        </p:txBody>
      </p:sp>
      <p:sp>
        <p:nvSpPr>
          <p:cNvPr id="76803" name="Rectangle 3"/>
          <p:cNvSpPr>
            <a:spLocks noGrp="1" noChangeArrowheads="1"/>
          </p:cNvSpPr>
          <p:nvPr>
            <p:ph type="body" idx="1"/>
          </p:nvPr>
        </p:nvSpPr>
        <p:spPr>
          <a:xfrm>
            <a:off x="457200" y="692150"/>
            <a:ext cx="8229600" cy="5438775"/>
          </a:xfrm>
        </p:spPr>
        <p:txBody>
          <a:bodyPr/>
          <a:lstStyle/>
          <a:p>
            <a:pPr lvl="1">
              <a:buFontTx/>
              <a:buNone/>
            </a:pPr>
            <a:r>
              <a:rPr lang="en-US"/>
              <a:t>8. Telophase II </a:t>
            </a:r>
          </a:p>
          <a:p>
            <a:pPr lvl="2"/>
            <a:r>
              <a:rPr lang="en-US" sz="2800"/>
              <a:t>chromosomes at opposite ends of the cell</a:t>
            </a:r>
          </a:p>
          <a:p>
            <a:pPr lvl="2"/>
            <a:r>
              <a:rPr lang="en-US" sz="2800"/>
              <a:t>Uncondense to form chromatin</a:t>
            </a:r>
          </a:p>
          <a:p>
            <a:pPr lvl="2"/>
            <a:r>
              <a:rPr lang="en-US" sz="2800"/>
              <a:t>Nuclear envelope reappears</a:t>
            </a:r>
          </a:p>
          <a:p>
            <a:pPr lvl="1">
              <a:buFontTx/>
              <a:buNone/>
            </a:pPr>
            <a:endParaRPr lang="en-US"/>
          </a:p>
          <a:p>
            <a:pPr lvl="1">
              <a:buFontTx/>
              <a:buNone/>
            </a:pPr>
            <a:r>
              <a:rPr lang="en-US"/>
              <a:t>9. Cytokinesis</a:t>
            </a:r>
          </a:p>
          <a:p>
            <a:pPr lvl="2"/>
            <a:r>
              <a:rPr lang="en-US" sz="2800"/>
              <a:t>the separation of cytoplasm and organelles</a:t>
            </a:r>
          </a:p>
          <a:p>
            <a:pPr lvl="2">
              <a:buFont typeface="Wingdings" pitchFamily="2" charset="2"/>
              <a:buNone/>
            </a:pPr>
            <a:endParaRPr lang="en-US" sz="2800"/>
          </a:p>
          <a:p>
            <a:pPr lvl="2">
              <a:buFont typeface="Wingdings" pitchFamily="2" charset="2"/>
              <a:buNone/>
            </a:pPr>
            <a:r>
              <a:rPr lang="en-US" sz="2800">
                <a:hlinkClick r:id="rId2"/>
              </a:rPr>
              <a:t>Comparison of Mitosis and Meiosis</a:t>
            </a:r>
            <a:endParaRPr lang="en-US" sz="2800"/>
          </a:p>
          <a:p>
            <a:pPr lvl="2">
              <a:buFont typeface="Wingdings" pitchFamily="2" charset="2"/>
              <a:buNone/>
            </a:pPr>
            <a:r>
              <a:rPr lang="en-US" sz="2800">
                <a:hlinkClick r:id="rId3"/>
              </a:rPr>
              <a:t>Unique Features of Meiosis</a:t>
            </a:r>
            <a:endParaRPr lang="en-US" sz="2800"/>
          </a:p>
          <a:p>
            <a:pPr lvl="2">
              <a:buFont typeface="Wingdings" pitchFamily="2" charset="2"/>
              <a:buNone/>
            </a:pPr>
            <a:endParaRPr lang="en-US" sz="2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flipV="1">
            <a:off x="457200" y="0"/>
            <a:ext cx="8229600" cy="277813"/>
          </a:xfrm>
        </p:spPr>
        <p:txBody>
          <a:bodyPr/>
          <a:lstStyle/>
          <a:p>
            <a:endParaRPr lang="en-CA" sz="4000"/>
          </a:p>
        </p:txBody>
      </p:sp>
      <p:sp>
        <p:nvSpPr>
          <p:cNvPr id="77827" name="Rectangle 3"/>
          <p:cNvSpPr>
            <a:spLocks noGrp="1" noChangeArrowheads="1"/>
          </p:cNvSpPr>
          <p:nvPr>
            <p:ph type="body" idx="1"/>
          </p:nvPr>
        </p:nvSpPr>
        <p:spPr>
          <a:xfrm>
            <a:off x="457200" y="404813"/>
            <a:ext cx="8229600" cy="5726112"/>
          </a:xfrm>
        </p:spPr>
        <p:txBody>
          <a:bodyPr/>
          <a:lstStyle/>
          <a:p>
            <a:pPr>
              <a:lnSpc>
                <a:spcPct val="80000"/>
              </a:lnSpc>
            </a:pPr>
            <a:r>
              <a:rPr lang="en-US" sz="2800" i="1"/>
              <a:t>FYI</a:t>
            </a:r>
          </a:p>
          <a:p>
            <a:pPr lvl="1">
              <a:lnSpc>
                <a:spcPct val="80000"/>
              </a:lnSpc>
            </a:pPr>
            <a:r>
              <a:rPr lang="en-US"/>
              <a:t>in oocytes, meiosis I is put on hold at the end of prophase I until the girl reaches puberty, when meiosis I will complete</a:t>
            </a:r>
          </a:p>
          <a:p>
            <a:pPr lvl="1">
              <a:lnSpc>
                <a:spcPct val="80000"/>
              </a:lnSpc>
            </a:pPr>
            <a:r>
              <a:rPr lang="en-US"/>
              <a:t>once meiosis is complete, the gametes produced cannot undergo any further division, only specialization</a:t>
            </a:r>
          </a:p>
          <a:p>
            <a:pPr lvl="1">
              <a:lnSpc>
                <a:spcPct val="80000"/>
              </a:lnSpc>
            </a:pPr>
            <a:r>
              <a:rPr lang="en-US"/>
              <a:t>for organisms with just 3 chromosomes (2n=6) (omitting the increased variation because of crossing-over), there are 8 possible assortments of chromosomes (23), in humans, with 23 pairs of chromosomes, 8 388 608 different gametes could be formed due to the random assortment of genes during meiosis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77813"/>
            <a:ext cx="8229600" cy="558800"/>
          </a:xfrm>
        </p:spPr>
        <p:txBody>
          <a:bodyPr/>
          <a:lstStyle/>
          <a:p>
            <a:r>
              <a:rPr lang="en-US" sz="3200" u="sng"/>
              <a:t>Gametogenesis</a:t>
            </a:r>
            <a:br>
              <a:rPr lang="en-US" sz="3200" u="sng"/>
            </a:br>
            <a:endParaRPr lang="en-US" sz="3200" u="sng"/>
          </a:p>
        </p:txBody>
      </p:sp>
      <p:sp>
        <p:nvSpPr>
          <p:cNvPr id="79875" name="Rectangle 3"/>
          <p:cNvSpPr>
            <a:spLocks noGrp="1" noChangeArrowheads="1"/>
          </p:cNvSpPr>
          <p:nvPr>
            <p:ph type="body" idx="1"/>
          </p:nvPr>
        </p:nvSpPr>
        <p:spPr>
          <a:xfrm>
            <a:off x="457200" y="692150"/>
            <a:ext cx="8229600" cy="5438775"/>
          </a:xfrm>
        </p:spPr>
        <p:txBody>
          <a:bodyPr/>
          <a:lstStyle/>
          <a:p>
            <a:r>
              <a:rPr lang="en-US"/>
              <a:t>The formation of ova and sperm follow the process of meiosis, specializations dependent on their function</a:t>
            </a:r>
          </a:p>
          <a:p>
            <a:pPr lvl="1"/>
            <a:r>
              <a:rPr lang="en-US"/>
              <a:t>Sperm are designed for movement (little cytoplasm), lots of cell division, 4 small sperm produced</a:t>
            </a:r>
          </a:p>
          <a:p>
            <a:pPr lvl="1"/>
            <a:r>
              <a:rPr lang="en-US"/>
              <a:t>Eggs are designed to nourish the zygote – only one ovum is produced per oocyte </a:t>
            </a:r>
            <a:r>
              <a:rPr lang="en-US">
                <a:sym typeface="Wingdings" pitchFamily="2" charset="2"/>
              </a:rPr>
              <a:t></a:t>
            </a:r>
            <a:r>
              <a:rPr lang="en-US"/>
              <a:t> the other 3 polar bodies sacrifice their cytoplasm to produce one large egg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flipV="1">
            <a:off x="457200" y="188913"/>
            <a:ext cx="8229600" cy="88900"/>
          </a:xfrm>
        </p:spPr>
        <p:txBody>
          <a:bodyPr/>
          <a:lstStyle/>
          <a:p>
            <a:endParaRPr lang="en-CA" sz="4000"/>
          </a:p>
        </p:txBody>
      </p:sp>
      <p:sp>
        <p:nvSpPr>
          <p:cNvPr id="80899" name="Rectangle 3"/>
          <p:cNvSpPr>
            <a:spLocks noGrp="1" noChangeArrowheads="1"/>
          </p:cNvSpPr>
          <p:nvPr>
            <p:ph type="body" idx="1"/>
          </p:nvPr>
        </p:nvSpPr>
        <p:spPr>
          <a:xfrm>
            <a:off x="457200" y="476250"/>
            <a:ext cx="8229600" cy="5654675"/>
          </a:xfrm>
        </p:spPr>
        <p:txBody>
          <a:bodyPr/>
          <a:lstStyle/>
          <a:p>
            <a:r>
              <a:rPr lang="en-US" sz="2800"/>
              <a:t>Since males contain the chromosome that determines gender, their sperm determine the gender of the child</a:t>
            </a:r>
          </a:p>
          <a:p>
            <a:r>
              <a:rPr lang="en-US" sz="2800"/>
              <a:t>Mules are sterile because they cannot form gametes- there are no homologus pairs to synapse during prophase I (horse 2n=64, donkey 2n=62, mule 2n=63)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7813"/>
            <a:ext cx="8229600" cy="703262"/>
          </a:xfrm>
        </p:spPr>
        <p:txBody>
          <a:bodyPr/>
          <a:lstStyle/>
          <a:p>
            <a:r>
              <a:rPr lang="en-US" sz="2800" u="sng"/>
              <a:t>Problems During Cell Division (Meiosis or Mitosis)</a:t>
            </a:r>
            <a:br>
              <a:rPr lang="en-US" sz="2800" u="sng"/>
            </a:br>
            <a:endParaRPr lang="en-US" sz="2800" u="sng"/>
          </a:p>
        </p:txBody>
      </p:sp>
      <p:sp>
        <p:nvSpPr>
          <p:cNvPr id="81923" name="Rectangle 3"/>
          <p:cNvSpPr>
            <a:spLocks noGrp="1" noChangeArrowheads="1"/>
          </p:cNvSpPr>
          <p:nvPr>
            <p:ph type="body" idx="1"/>
          </p:nvPr>
        </p:nvSpPr>
        <p:spPr>
          <a:xfrm>
            <a:off x="457200" y="836613"/>
            <a:ext cx="8229600" cy="5294312"/>
          </a:xfrm>
        </p:spPr>
        <p:txBody>
          <a:bodyPr/>
          <a:lstStyle/>
          <a:p>
            <a:r>
              <a:rPr lang="en-US" sz="2400">
                <a:hlinkClick r:id="rId2"/>
              </a:rPr>
              <a:t>Nondisjunction</a:t>
            </a:r>
            <a:r>
              <a:rPr lang="en-US" sz="2400"/>
              <a:t> – when chromosomes don’t separate during </a:t>
            </a:r>
            <a:r>
              <a:rPr lang="en-US" sz="2400">
                <a:hlinkClick r:id="rId3"/>
              </a:rPr>
              <a:t>anaphase</a:t>
            </a:r>
            <a:r>
              <a:rPr lang="en-US" sz="2400"/>
              <a:t> – one of the daughter cells produced during that separation will be lacking information, one will have too much</a:t>
            </a:r>
          </a:p>
          <a:p>
            <a:pPr lvl="1"/>
            <a:r>
              <a:rPr lang="en-US" sz="2400"/>
              <a:t>the daughter cell will either have one too many chromosomes </a:t>
            </a:r>
            <a:r>
              <a:rPr lang="en-US" sz="2400">
                <a:sym typeface="Wingdings" pitchFamily="2" charset="2"/>
              </a:rPr>
              <a:t></a:t>
            </a:r>
            <a:r>
              <a:rPr lang="en-US" sz="2400"/>
              <a:t> 24 or one too few </a:t>
            </a:r>
            <a:r>
              <a:rPr lang="en-US" sz="2400">
                <a:sym typeface="Wingdings" pitchFamily="2" charset="2"/>
              </a:rPr>
              <a:t></a:t>
            </a:r>
            <a:r>
              <a:rPr lang="en-US" sz="2400"/>
              <a:t> 22</a:t>
            </a:r>
          </a:p>
          <a:p>
            <a:pPr lvl="1"/>
            <a:r>
              <a:rPr lang="en-US" sz="2400"/>
              <a:t>when the ovum or sperm fuse with the abnormal gamete, the zygote will have either 47 or 45 chromosomes instead of 46</a:t>
            </a:r>
          </a:p>
          <a:p>
            <a:pPr lvl="2"/>
            <a:r>
              <a:rPr lang="en-US"/>
              <a:t>if there is one too many chromosomes, one pair will be a triplet </a:t>
            </a:r>
            <a:r>
              <a:rPr lang="en-US">
                <a:sym typeface="Wingdings" pitchFamily="2" charset="2"/>
              </a:rPr>
              <a:t></a:t>
            </a:r>
            <a:r>
              <a:rPr lang="en-US"/>
              <a:t> trisomy</a:t>
            </a:r>
          </a:p>
          <a:p>
            <a:pPr lvl="2"/>
            <a:r>
              <a:rPr lang="en-US"/>
              <a:t>if there is one too few chromosomes, one pair will be a singlet </a:t>
            </a:r>
            <a:r>
              <a:rPr lang="en-US">
                <a:sym typeface="Wingdings" pitchFamily="2" charset="2"/>
              </a:rPr>
              <a:t></a:t>
            </a:r>
            <a:r>
              <a:rPr lang="en-US"/>
              <a:t> monosomy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7813"/>
            <a:ext cx="8229600" cy="198437"/>
          </a:xfrm>
        </p:spPr>
        <p:txBody>
          <a:bodyPr/>
          <a:lstStyle/>
          <a:p>
            <a:endParaRPr lang="en-CA" sz="4000"/>
          </a:p>
        </p:txBody>
      </p:sp>
      <p:sp>
        <p:nvSpPr>
          <p:cNvPr id="82947" name="Rectangle 3"/>
          <p:cNvSpPr>
            <a:spLocks noGrp="1" noChangeArrowheads="1"/>
          </p:cNvSpPr>
          <p:nvPr>
            <p:ph type="body" idx="1"/>
          </p:nvPr>
        </p:nvSpPr>
        <p:spPr>
          <a:xfrm>
            <a:off x="457200" y="692150"/>
            <a:ext cx="8229600" cy="5438775"/>
          </a:xfrm>
        </p:spPr>
        <p:txBody>
          <a:bodyPr/>
          <a:lstStyle/>
          <a:p>
            <a:pPr lvl="1"/>
            <a:r>
              <a:rPr lang="en-US"/>
              <a:t>although nondisjunction may occur in any cells of the body, it is much more devastating in a gamete (all cells in the body of the fetus will be short/extra chromosomes)</a:t>
            </a:r>
          </a:p>
          <a:p>
            <a:pPr lvl="1"/>
            <a:r>
              <a:rPr lang="en-US"/>
              <a:t>nondisjunction is actually a desired characteristic in the development of large luscious fruit – big strawberries might be 4n or even 6n (polyploidy)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7813"/>
            <a:ext cx="8229600" cy="630237"/>
          </a:xfrm>
        </p:spPr>
        <p:txBody>
          <a:bodyPr/>
          <a:lstStyle/>
          <a:p>
            <a:r>
              <a:rPr lang="en-US" sz="2800" u="sng"/>
              <a:t>Karyotyping </a:t>
            </a:r>
            <a:r>
              <a:rPr lang="en-US" sz="2800" i="1" u="sng"/>
              <a:t>(see diagram p.455, Nelson Biology)</a:t>
            </a:r>
            <a:r>
              <a:rPr lang="en-US" sz="2800" u="sng"/>
              <a:t/>
            </a:r>
            <a:br>
              <a:rPr lang="en-US" sz="2800" u="sng"/>
            </a:br>
            <a:endParaRPr lang="en-US" sz="2800" u="sng"/>
          </a:p>
        </p:txBody>
      </p:sp>
      <p:sp>
        <p:nvSpPr>
          <p:cNvPr id="83971" name="Rectangle 3"/>
          <p:cNvSpPr>
            <a:spLocks noGrp="1" noChangeArrowheads="1"/>
          </p:cNvSpPr>
          <p:nvPr>
            <p:ph type="body" idx="1"/>
          </p:nvPr>
        </p:nvSpPr>
        <p:spPr>
          <a:xfrm>
            <a:off x="457200" y="765175"/>
            <a:ext cx="8229600" cy="5365750"/>
          </a:xfrm>
        </p:spPr>
        <p:txBody>
          <a:bodyPr/>
          <a:lstStyle/>
          <a:p>
            <a:pPr>
              <a:lnSpc>
                <a:spcPct val="90000"/>
              </a:lnSpc>
            </a:pPr>
            <a:r>
              <a:rPr lang="en-US"/>
              <a:t>To evaluate the chormosomal composition of cells in an embryo, fetus or full-grown organism, a karyotype is made – rapidly dividing cells are isolated and stained, then the chromosomes from cells in metaphase are analyzed </a:t>
            </a:r>
          </a:p>
          <a:p>
            <a:pPr lvl="1">
              <a:lnSpc>
                <a:spcPct val="90000"/>
              </a:lnSpc>
            </a:pPr>
            <a:r>
              <a:rPr lang="en-US"/>
              <a:t>Chromosomes are cut out and matched according to the banding patterns (grey bands with Giemsa dye, or coloured chromosomes with spectral analysis)</a:t>
            </a:r>
          </a:p>
          <a:p>
            <a:pPr lvl="1">
              <a:lnSpc>
                <a:spcPct val="90000"/>
              </a:lnSpc>
            </a:pPr>
            <a:r>
              <a:rPr lang="en-US"/>
              <a:t>The new spectral analysis shows more than just gross chromosomal abnormalities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7813"/>
            <a:ext cx="8229600" cy="69850"/>
          </a:xfrm>
        </p:spPr>
        <p:txBody>
          <a:bodyPr/>
          <a:lstStyle/>
          <a:p>
            <a:endParaRPr lang="en-CA" sz="4000"/>
          </a:p>
        </p:txBody>
      </p:sp>
      <p:sp>
        <p:nvSpPr>
          <p:cNvPr id="84995" name="Rectangle 3"/>
          <p:cNvSpPr>
            <a:spLocks noGrp="1" noChangeArrowheads="1"/>
          </p:cNvSpPr>
          <p:nvPr>
            <p:ph type="body" idx="1"/>
          </p:nvPr>
        </p:nvSpPr>
        <p:spPr>
          <a:xfrm>
            <a:off x="457200" y="549275"/>
            <a:ext cx="8229600" cy="5581650"/>
          </a:xfrm>
        </p:spPr>
        <p:txBody>
          <a:bodyPr/>
          <a:lstStyle/>
          <a:p>
            <a:r>
              <a:rPr lang="en-US" sz="2800"/>
              <a:t>Abnormal karyotyping will show the result of non-disjunction during meiosis or mitosis (important in cancer research and diagnosis)</a:t>
            </a:r>
          </a:p>
          <a:p>
            <a:r>
              <a:rPr lang="en-US" sz="2800"/>
              <a:t>Karyotyping will also determine gender – 23 pairs, one pair (#23, the sex chromosomes – if XY male, if XX female)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68313" y="188913"/>
            <a:ext cx="8229600" cy="719137"/>
          </a:xfrm>
        </p:spPr>
        <p:txBody>
          <a:bodyPr/>
          <a:lstStyle/>
          <a:p>
            <a:r>
              <a:rPr lang="en-US" sz="3200" u="sng"/>
              <a:t>Nondisjunction Disorders (Meiosis)</a:t>
            </a:r>
          </a:p>
        </p:txBody>
      </p:sp>
      <p:sp>
        <p:nvSpPr>
          <p:cNvPr id="86019" name="Rectangle 3"/>
          <p:cNvSpPr>
            <a:spLocks noGrp="1" noChangeArrowheads="1"/>
          </p:cNvSpPr>
          <p:nvPr>
            <p:ph type="body" idx="1"/>
          </p:nvPr>
        </p:nvSpPr>
        <p:spPr>
          <a:xfrm>
            <a:off x="457200" y="908050"/>
            <a:ext cx="8229600" cy="5222875"/>
          </a:xfrm>
        </p:spPr>
        <p:txBody>
          <a:bodyPr/>
          <a:lstStyle/>
          <a:p>
            <a:pPr>
              <a:lnSpc>
                <a:spcPct val="90000"/>
              </a:lnSpc>
            </a:pPr>
            <a:r>
              <a:rPr lang="en-US"/>
              <a:t>Most nondisjunctions during gametogenesis will produce sperm/ova resulting in a nonviable fetus that will spontaneously abort during early development</a:t>
            </a:r>
          </a:p>
          <a:p>
            <a:pPr lvl="1">
              <a:lnSpc>
                <a:spcPct val="90000"/>
              </a:lnSpc>
            </a:pPr>
            <a:r>
              <a:rPr lang="en-US"/>
              <a:t>If the nondisjunction still allows the fetus to develop to term, a number of specific syndromes (groups of disorders) may result:</a:t>
            </a:r>
          </a:p>
          <a:p>
            <a:pPr lvl="1">
              <a:lnSpc>
                <a:spcPct val="90000"/>
              </a:lnSpc>
            </a:pPr>
            <a:r>
              <a:rPr lang="en-US"/>
              <a:t>Down syndrome (trisomy 21) – mental retardation, webbed fingers &amp; toes, slanted eyes, short stature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277813"/>
            <a:ext cx="8229600" cy="127000"/>
          </a:xfrm>
        </p:spPr>
        <p:txBody>
          <a:bodyPr/>
          <a:lstStyle/>
          <a:p>
            <a:endParaRPr lang="en-CA" sz="4000"/>
          </a:p>
        </p:txBody>
      </p:sp>
      <p:sp>
        <p:nvSpPr>
          <p:cNvPr id="87043" name="Rectangle 3"/>
          <p:cNvSpPr>
            <a:spLocks noGrp="1" noChangeArrowheads="1"/>
          </p:cNvSpPr>
          <p:nvPr>
            <p:ph type="body" idx="1"/>
          </p:nvPr>
        </p:nvSpPr>
        <p:spPr>
          <a:xfrm>
            <a:off x="457200" y="549275"/>
            <a:ext cx="8229600" cy="5581650"/>
          </a:xfrm>
        </p:spPr>
        <p:txBody>
          <a:bodyPr/>
          <a:lstStyle/>
          <a:p>
            <a:pPr lvl="1"/>
            <a:r>
              <a:rPr lang="en-US"/>
              <a:t>Turner syndrome (XO, monosomy), the fertilized egg is missing the X chromosome, short statured, wide neck, many are miscarried before birth</a:t>
            </a:r>
          </a:p>
          <a:p>
            <a:pPr lvl="1"/>
            <a:r>
              <a:rPr lang="en-US"/>
              <a:t>Klinefelter syndrome (XXY, trisomy) – the presence of a Y indicates a male, but at puberty, the XX leads to a lot of female hormones produced resulting in a sterile male</a:t>
            </a:r>
          </a:p>
          <a:p>
            <a:pPr lvl="1"/>
            <a:r>
              <a:rPr lang="en-US"/>
              <a:t>“Supermale” (XYY, trisomy) – tendency to be taller, but many “characteristics” associated with increased aggression, etc. have not been proven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8" name="Object 4"/>
          <p:cNvGraphicFramePr>
            <a:graphicFrameLocks noChangeAspect="1"/>
          </p:cNvGraphicFramePr>
          <p:nvPr/>
        </p:nvGraphicFramePr>
        <p:xfrm>
          <a:off x="1042988" y="-171450"/>
          <a:ext cx="7416800" cy="7848600"/>
        </p:xfrm>
        <a:graphic>
          <a:graphicData uri="http://schemas.openxmlformats.org/presentationml/2006/ole">
            <p:oleObj spid="_x0000_s98308" name="Document" r:id="rId3" imgW="6169563" imgH="8183833" progId="Word.Document.8">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flipV="1">
            <a:off x="457200" y="188913"/>
            <a:ext cx="8229600" cy="88900"/>
          </a:xfrm>
        </p:spPr>
        <p:txBody>
          <a:bodyPr/>
          <a:lstStyle/>
          <a:p>
            <a:endParaRPr lang="en-CA" sz="4000"/>
          </a:p>
        </p:txBody>
      </p:sp>
      <p:sp>
        <p:nvSpPr>
          <p:cNvPr id="88067" name="Rectangle 3"/>
          <p:cNvSpPr>
            <a:spLocks noGrp="1" noChangeArrowheads="1"/>
          </p:cNvSpPr>
          <p:nvPr>
            <p:ph type="body" idx="1"/>
          </p:nvPr>
        </p:nvSpPr>
        <p:spPr>
          <a:xfrm>
            <a:off x="457200" y="476250"/>
            <a:ext cx="8229600" cy="5654675"/>
          </a:xfrm>
        </p:spPr>
        <p:txBody>
          <a:bodyPr/>
          <a:lstStyle/>
          <a:p>
            <a:r>
              <a:rPr lang="en-US" i="1"/>
              <a:t>FYI</a:t>
            </a:r>
          </a:p>
          <a:p>
            <a:pPr lvl="1"/>
            <a:r>
              <a:rPr lang="en-US"/>
              <a:t>Down syndrome is much more common in babies born to mothers over age 35 (see p.456) – hypothesized that may be due to older ova that have been present since the woman’s birth in combination with increased exposure to radiation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229600" cy="487362"/>
          </a:xfrm>
        </p:spPr>
        <p:txBody>
          <a:bodyPr/>
          <a:lstStyle/>
          <a:p>
            <a:r>
              <a:rPr lang="en-US" sz="2800" u="sng"/>
              <a:t>Mitosis as a method of cell reproduction (Cloning)</a:t>
            </a:r>
          </a:p>
        </p:txBody>
      </p:sp>
      <p:sp>
        <p:nvSpPr>
          <p:cNvPr id="104451" name="Rectangle 3"/>
          <p:cNvSpPr>
            <a:spLocks noGrp="1" noChangeArrowheads="1"/>
          </p:cNvSpPr>
          <p:nvPr>
            <p:ph type="body" idx="1"/>
          </p:nvPr>
        </p:nvSpPr>
        <p:spPr>
          <a:xfrm>
            <a:off x="457200" y="836613"/>
            <a:ext cx="8229600" cy="5294312"/>
          </a:xfrm>
        </p:spPr>
        <p:txBody>
          <a:bodyPr/>
          <a:lstStyle/>
          <a:p>
            <a:r>
              <a:rPr lang="en-US">
                <a:hlinkClick r:id="rId2" action="ppaction://hlinkfile"/>
              </a:rPr>
              <a:t>Cloning</a:t>
            </a:r>
            <a:r>
              <a:rPr lang="en-US"/>
              <a:t> – process in which identical offspring are formed from a single cell or tissue (clone = cutting)</a:t>
            </a:r>
          </a:p>
          <a:p>
            <a:r>
              <a:rPr lang="en-US"/>
              <a:t>all cells formed in this manner are identical (or almost – some small variations due to mutation are expected)</a:t>
            </a:r>
          </a:p>
          <a:p>
            <a:r>
              <a:rPr lang="en-US"/>
              <a:t>used in some plants and animals for reproduction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451">
                                            <p:txEl>
                                              <p:pRg st="2" end="2"/>
                                            </p:txEl>
                                          </p:spTgt>
                                        </p:tgtEl>
                                        <p:attrNameLst>
                                          <p:attrName>style.visibility</p:attrName>
                                        </p:attrNameLst>
                                      </p:cBhvr>
                                      <p:to>
                                        <p:strVal val="visible"/>
                                      </p:to>
                                    </p:set>
                                    <p:anim calcmode="lin" valueType="num">
                                      <p:cBhvr additive="base">
                                        <p:cTn id="19" dur="500" fill="hold"/>
                                        <p:tgtEl>
                                          <p:spTgt spid="1044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repro1f03"/>
          <p:cNvPicPr>
            <a:picLocks noChangeAspect="1" noChangeArrowheads="1"/>
          </p:cNvPicPr>
          <p:nvPr/>
        </p:nvPicPr>
        <p:blipFill>
          <a:blip r:embed="rId2" cstate="print"/>
          <a:srcRect/>
          <a:stretch>
            <a:fillRect/>
          </a:stretch>
        </p:blipFill>
        <p:spPr bwMode="auto">
          <a:xfrm>
            <a:off x="0" y="0"/>
            <a:ext cx="4489450" cy="6858000"/>
          </a:xfrm>
          <a:prstGeom prst="rect">
            <a:avLst/>
          </a:prstGeom>
          <a:noFill/>
        </p:spPr>
      </p:pic>
      <p:pic>
        <p:nvPicPr>
          <p:cNvPr id="105475" name="Picture 3" descr="Time10s"/>
          <p:cNvPicPr>
            <a:picLocks noChangeAspect="1" noChangeArrowheads="1"/>
          </p:cNvPicPr>
          <p:nvPr/>
        </p:nvPicPr>
        <p:blipFill>
          <a:blip r:embed="rId3" cstate="print"/>
          <a:srcRect/>
          <a:stretch>
            <a:fillRect/>
          </a:stretch>
        </p:blipFill>
        <p:spPr bwMode="auto">
          <a:xfrm>
            <a:off x="4643438" y="0"/>
            <a:ext cx="3656012"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dissolve">
                                      <p:cBhvr>
                                        <p:cTn id="7" dur="5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68313" y="476250"/>
            <a:ext cx="8207375" cy="288925"/>
          </a:xfrm>
        </p:spPr>
        <p:txBody>
          <a:bodyPr/>
          <a:lstStyle/>
          <a:p>
            <a:r>
              <a:rPr lang="en-US" sz="3200" u="sng"/>
              <a:t>Asexual Reproductive Strategies</a:t>
            </a:r>
            <a:r>
              <a:rPr lang="en-US" sz="4000" u="sng"/>
              <a:t/>
            </a:r>
            <a:br>
              <a:rPr lang="en-US" sz="4000" u="sng"/>
            </a:br>
            <a:endParaRPr lang="en-US" sz="4000" u="sng"/>
          </a:p>
        </p:txBody>
      </p:sp>
      <p:sp>
        <p:nvSpPr>
          <p:cNvPr id="106499" name="Rectangle 3"/>
          <p:cNvSpPr>
            <a:spLocks noGrp="1" noChangeArrowheads="1"/>
          </p:cNvSpPr>
          <p:nvPr>
            <p:ph type="body" idx="1"/>
          </p:nvPr>
        </p:nvSpPr>
        <p:spPr>
          <a:xfrm>
            <a:off x="457200" y="620713"/>
            <a:ext cx="8229600" cy="5510212"/>
          </a:xfrm>
        </p:spPr>
        <p:txBody>
          <a:bodyPr/>
          <a:lstStyle/>
          <a:p>
            <a:r>
              <a:rPr lang="en-US" sz="2800"/>
              <a:t>binary fission: equal division of the cytoplasm and nucleus of an organism resulting in two new organisms exs. ameba, paramecium, euglena </a:t>
            </a:r>
          </a:p>
          <a:p>
            <a:r>
              <a:rPr lang="en-US" sz="2800"/>
              <a:t>budding: nucleus of an organism's cell divides equally but the cytoplasm divides unequally -- the new cells formed may live as individuals or as colonies exs. yeast, hydra </a:t>
            </a:r>
          </a:p>
          <a:p>
            <a:r>
              <a:rPr lang="en-US" sz="2800"/>
              <a:t>sporulation: the production of spores ex. molds spores: single, specialized cells which are released from the parent -- they are enclosed in a protective case and develop when environmental conditions are favorable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additive="base">
                                        <p:cTn id="13" dur="5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4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 calcmode="lin" valueType="num">
                                      <p:cBhvr additive="base">
                                        <p:cTn id="19" dur="5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64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0"/>
            <a:ext cx="8229600" cy="476250"/>
          </a:xfrm>
        </p:spPr>
        <p:txBody>
          <a:bodyPr/>
          <a:lstStyle/>
          <a:p>
            <a:endParaRPr lang="en-CA" sz="4000"/>
          </a:p>
        </p:txBody>
      </p:sp>
      <p:sp>
        <p:nvSpPr>
          <p:cNvPr id="107523" name="Rectangle 3"/>
          <p:cNvSpPr>
            <a:spLocks noGrp="1" noChangeArrowheads="1"/>
          </p:cNvSpPr>
          <p:nvPr>
            <p:ph type="body" idx="1"/>
          </p:nvPr>
        </p:nvSpPr>
        <p:spPr>
          <a:xfrm>
            <a:off x="457200" y="620713"/>
            <a:ext cx="8229600" cy="5510212"/>
          </a:xfrm>
        </p:spPr>
        <p:txBody>
          <a:bodyPr/>
          <a:lstStyle/>
          <a:p>
            <a:r>
              <a:rPr lang="en-US"/>
              <a:t>regeneration: the development of an entire new organism from part of an original organism ex. starfish -- one ray and part of central body can develop into an entire new organism</a:t>
            </a:r>
          </a:p>
          <a:p>
            <a:pPr lvl="1"/>
            <a:r>
              <a:rPr lang="en-US"/>
              <a:t>may also involve the restoration of lost body parts </a:t>
            </a:r>
          </a:p>
          <a:p>
            <a:pPr lvl="1"/>
            <a:r>
              <a:rPr lang="en-US"/>
              <a:t>invertebrates have greater powers of regeneration than do vertebrates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523">
                                            <p:txEl>
                                              <p:pRg st="1" end="1"/>
                                            </p:txEl>
                                          </p:spTgt>
                                        </p:tgtEl>
                                        <p:attrNameLst>
                                          <p:attrName>style.visibility</p:attrName>
                                        </p:attrNameLst>
                                      </p:cBhvr>
                                      <p:to>
                                        <p:strVal val="visible"/>
                                      </p:to>
                                    </p:set>
                                    <p:anim calcmode="lin" valueType="num">
                                      <p:cBhvr additive="base">
                                        <p:cTn id="13" dur="500" fill="hold"/>
                                        <p:tgtEl>
                                          <p:spTgt spid="1075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5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7523">
                                            <p:txEl>
                                              <p:pRg st="2" end="2"/>
                                            </p:txEl>
                                          </p:spTgt>
                                        </p:tgtEl>
                                        <p:attrNameLst>
                                          <p:attrName>style.visibility</p:attrName>
                                        </p:attrNameLst>
                                      </p:cBhvr>
                                      <p:to>
                                        <p:strVal val="visible"/>
                                      </p:to>
                                    </p:set>
                                    <p:anim calcmode="lin" valueType="num">
                                      <p:cBhvr additive="base">
                                        <p:cTn id="19" dur="5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5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77813"/>
            <a:ext cx="8229600" cy="85725"/>
          </a:xfrm>
        </p:spPr>
        <p:txBody>
          <a:bodyPr/>
          <a:lstStyle/>
          <a:p>
            <a:endParaRPr lang="en-CA" sz="4000"/>
          </a:p>
        </p:txBody>
      </p:sp>
      <p:sp>
        <p:nvSpPr>
          <p:cNvPr id="108547" name="Rectangle 3"/>
          <p:cNvSpPr>
            <a:spLocks noGrp="1" noChangeArrowheads="1"/>
          </p:cNvSpPr>
          <p:nvPr>
            <p:ph type="body" idx="1"/>
          </p:nvPr>
        </p:nvSpPr>
        <p:spPr>
          <a:xfrm>
            <a:off x="457200" y="476250"/>
            <a:ext cx="8229600" cy="5654675"/>
          </a:xfrm>
        </p:spPr>
        <p:txBody>
          <a:bodyPr/>
          <a:lstStyle/>
          <a:p>
            <a:r>
              <a:rPr lang="en-US" sz="2800"/>
              <a:t>vegetative propagation: regeneration in plants </a:t>
            </a:r>
          </a:p>
          <a:p>
            <a:pPr lvl="1"/>
            <a:r>
              <a:rPr lang="en-US" sz="2400"/>
              <a:t>Complete new plants develop from part of the original plant. </a:t>
            </a:r>
          </a:p>
          <a:p>
            <a:pPr lvl="2"/>
            <a:r>
              <a:rPr lang="en-US"/>
              <a:t>bulbs: enlarged underground stems surrounded by leaves and containing stored food exs. onions, tulips </a:t>
            </a:r>
          </a:p>
          <a:p>
            <a:pPr lvl="2"/>
            <a:r>
              <a:rPr lang="en-US"/>
              <a:t>tubers: enlarged underground stem with buds or "eyes" that contain stored food -- new plants develop from the bud ex. potato </a:t>
            </a:r>
          </a:p>
          <a:p>
            <a:pPr lvl="2"/>
            <a:r>
              <a:rPr lang="en-US"/>
              <a:t>runners: stems that grow along the ground -- at intervals roots form and penetrate the soil and new plants develop at these points (ex. strawberries) </a:t>
            </a:r>
          </a:p>
          <a:p>
            <a:pPr lvl="2"/>
            <a:r>
              <a:rPr lang="en-US"/>
              <a:t>rhizomes: underground stems from which new plants develop at intervals ex. quackgrass</a:t>
            </a:r>
            <a:r>
              <a:rPr lang="en-US" sz="2000"/>
              <a:t> </a:t>
            </a:r>
          </a:p>
        </p:txBody>
      </p:sp>
      <p:sp>
        <p:nvSpPr>
          <p:cNvPr id="108548" name="AutoShape 4"/>
          <p:cNvSpPr>
            <a:spLocks/>
          </p:cNvSpPr>
          <p:nvPr/>
        </p:nvSpPr>
        <p:spPr bwMode="auto">
          <a:xfrm>
            <a:off x="1116013" y="1916113"/>
            <a:ext cx="215900" cy="3889375"/>
          </a:xfrm>
          <a:prstGeom prst="leftBrace">
            <a:avLst>
              <a:gd name="adj1" fmla="val 150123"/>
              <a:gd name="adj2" fmla="val 50000"/>
            </a:avLst>
          </a:prstGeom>
          <a:noFill/>
          <a:ln w="9525">
            <a:solidFill>
              <a:schemeClr val="tx1"/>
            </a:solidFill>
            <a:round/>
            <a:headEnd/>
            <a:tailEnd/>
          </a:ln>
          <a:effectLst/>
        </p:spPr>
        <p:txBody>
          <a:bodyPr wrap="none" anchor="ctr"/>
          <a:lstStyle/>
          <a:p>
            <a:endParaRPr lang="en-US"/>
          </a:p>
        </p:txBody>
      </p:sp>
      <p:sp>
        <p:nvSpPr>
          <p:cNvPr id="108549" name="Text Box 5"/>
          <p:cNvSpPr txBox="1">
            <a:spLocks noChangeArrowheads="1"/>
          </p:cNvSpPr>
          <p:nvPr/>
        </p:nvSpPr>
        <p:spPr bwMode="auto">
          <a:xfrm>
            <a:off x="0" y="3573463"/>
            <a:ext cx="1116013" cy="366712"/>
          </a:xfrm>
          <a:prstGeom prst="rect">
            <a:avLst/>
          </a:prstGeom>
          <a:noFill/>
          <a:ln w="9525">
            <a:noFill/>
            <a:miter lim="800000"/>
            <a:headEnd/>
            <a:tailEnd/>
          </a:ln>
          <a:effectLst/>
        </p:spPr>
        <p:txBody>
          <a:bodyPr>
            <a:spAutoFit/>
          </a:bodyPr>
          <a:lstStyle/>
          <a:p>
            <a:endParaRPr lang="en-CA"/>
          </a:p>
        </p:txBody>
      </p:sp>
      <p:sp>
        <p:nvSpPr>
          <p:cNvPr id="108550" name="Text Box 6"/>
          <p:cNvSpPr txBox="1">
            <a:spLocks noChangeArrowheads="1"/>
          </p:cNvSpPr>
          <p:nvPr/>
        </p:nvSpPr>
        <p:spPr bwMode="auto">
          <a:xfrm>
            <a:off x="250825" y="3716338"/>
            <a:ext cx="882650" cy="366712"/>
          </a:xfrm>
          <a:prstGeom prst="rect">
            <a:avLst/>
          </a:prstGeom>
          <a:noFill/>
          <a:ln w="9525">
            <a:noFill/>
            <a:miter lim="800000"/>
            <a:headEnd/>
            <a:tailEnd/>
          </a:ln>
          <a:effectLst/>
        </p:spPr>
        <p:txBody>
          <a:bodyPr wrap="none">
            <a:spAutoFit/>
          </a:bodyPr>
          <a:lstStyle/>
          <a:p>
            <a:r>
              <a:rPr lang="en-US"/>
              <a:t>natural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547">
                                            <p:txEl>
                                              <p:pRg st="1" end="1"/>
                                            </p:txEl>
                                          </p:spTgt>
                                        </p:tgtEl>
                                        <p:attrNameLst>
                                          <p:attrName>style.visibility</p:attrName>
                                        </p:attrNameLst>
                                      </p:cBhvr>
                                      <p:to>
                                        <p:strVal val="visible"/>
                                      </p:to>
                                    </p:set>
                                    <p:anim calcmode="lin" valueType="num">
                                      <p:cBhvr additive="base">
                                        <p:cTn id="13" dur="5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8547">
                                            <p:txEl>
                                              <p:pRg st="2" end="2"/>
                                            </p:txEl>
                                          </p:spTgt>
                                        </p:tgtEl>
                                        <p:attrNameLst>
                                          <p:attrName>style.visibility</p:attrName>
                                        </p:attrNameLst>
                                      </p:cBhvr>
                                      <p:to>
                                        <p:strVal val="visible"/>
                                      </p:to>
                                    </p:set>
                                    <p:anim calcmode="lin" valueType="num">
                                      <p:cBhvr additive="base">
                                        <p:cTn id="19" dur="5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5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8547">
                                            <p:txEl>
                                              <p:pRg st="3" end="3"/>
                                            </p:txEl>
                                          </p:spTgt>
                                        </p:tgtEl>
                                        <p:attrNameLst>
                                          <p:attrName>style.visibility</p:attrName>
                                        </p:attrNameLst>
                                      </p:cBhvr>
                                      <p:to>
                                        <p:strVal val="visible"/>
                                      </p:to>
                                    </p:set>
                                    <p:anim calcmode="lin" valueType="num">
                                      <p:cBhvr additive="base">
                                        <p:cTn id="25" dur="500" fill="hold"/>
                                        <p:tgtEl>
                                          <p:spTgt spid="1085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5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8547">
                                            <p:txEl>
                                              <p:pRg st="4" end="4"/>
                                            </p:txEl>
                                          </p:spTgt>
                                        </p:tgtEl>
                                        <p:attrNameLst>
                                          <p:attrName>style.visibility</p:attrName>
                                        </p:attrNameLst>
                                      </p:cBhvr>
                                      <p:to>
                                        <p:strVal val="visible"/>
                                      </p:to>
                                    </p:set>
                                    <p:anim calcmode="lin" valueType="num">
                                      <p:cBhvr additive="base">
                                        <p:cTn id="31" dur="500" fill="hold"/>
                                        <p:tgtEl>
                                          <p:spTgt spid="1085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5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8547">
                                            <p:txEl>
                                              <p:pRg st="5" end="5"/>
                                            </p:txEl>
                                          </p:spTgt>
                                        </p:tgtEl>
                                        <p:attrNameLst>
                                          <p:attrName>style.visibility</p:attrName>
                                        </p:attrNameLst>
                                      </p:cBhvr>
                                      <p:to>
                                        <p:strVal val="visible"/>
                                      </p:to>
                                    </p:set>
                                    <p:anim calcmode="lin" valueType="num">
                                      <p:cBhvr additive="base">
                                        <p:cTn id="37" dur="500" fill="hold"/>
                                        <p:tgtEl>
                                          <p:spTgt spid="1085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85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8548"/>
                                        </p:tgtEl>
                                        <p:attrNameLst>
                                          <p:attrName>style.visibility</p:attrName>
                                        </p:attrNameLst>
                                      </p:cBhvr>
                                      <p:to>
                                        <p:strVal val="visible"/>
                                      </p:to>
                                    </p:set>
                                    <p:anim calcmode="lin" valueType="num">
                                      <p:cBhvr additive="base">
                                        <p:cTn id="43" dur="500" fill="hold"/>
                                        <p:tgtEl>
                                          <p:spTgt spid="108548"/>
                                        </p:tgtEl>
                                        <p:attrNameLst>
                                          <p:attrName>ppt_x</p:attrName>
                                        </p:attrNameLst>
                                      </p:cBhvr>
                                      <p:tavLst>
                                        <p:tav tm="0">
                                          <p:val>
                                            <p:strVal val="0-#ppt_w/2"/>
                                          </p:val>
                                        </p:tav>
                                        <p:tav tm="100000">
                                          <p:val>
                                            <p:strVal val="#ppt_x"/>
                                          </p:val>
                                        </p:tav>
                                      </p:tavLst>
                                    </p:anim>
                                    <p:anim calcmode="lin" valueType="num">
                                      <p:cBhvr additive="base">
                                        <p:cTn id="44" dur="500" fill="hold"/>
                                        <p:tgtEl>
                                          <p:spTgt spid="10854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08550"/>
                                        </p:tgtEl>
                                        <p:attrNameLst>
                                          <p:attrName>style.visibility</p:attrName>
                                        </p:attrNameLst>
                                      </p:cBhvr>
                                      <p:to>
                                        <p:strVal val="visible"/>
                                      </p:to>
                                    </p:set>
                                    <p:anim calcmode="lin" valueType="num">
                                      <p:cBhvr additive="base">
                                        <p:cTn id="47" dur="500" fill="hold"/>
                                        <p:tgtEl>
                                          <p:spTgt spid="108550"/>
                                        </p:tgtEl>
                                        <p:attrNameLst>
                                          <p:attrName>ppt_x</p:attrName>
                                        </p:attrNameLst>
                                      </p:cBhvr>
                                      <p:tavLst>
                                        <p:tav tm="0">
                                          <p:val>
                                            <p:strVal val="0-#ppt_w/2"/>
                                          </p:val>
                                        </p:tav>
                                        <p:tav tm="100000">
                                          <p:val>
                                            <p:strVal val="#ppt_x"/>
                                          </p:val>
                                        </p:tav>
                                      </p:tavLst>
                                    </p:anim>
                                    <p:anim calcmode="lin" valueType="num">
                                      <p:cBhvr additive="base">
                                        <p:cTn id="48" dur="500" fill="hold"/>
                                        <p:tgtEl>
                                          <p:spTgt spid="1085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nimBg="1"/>
      <p:bldP spid="10855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flipV="1">
            <a:off x="457200" y="188913"/>
            <a:ext cx="8229600" cy="88900"/>
          </a:xfrm>
        </p:spPr>
        <p:txBody>
          <a:bodyPr/>
          <a:lstStyle/>
          <a:p>
            <a:endParaRPr lang="en-CA" sz="4000"/>
          </a:p>
        </p:txBody>
      </p:sp>
      <p:sp>
        <p:nvSpPr>
          <p:cNvPr id="109571" name="Rectangle 3"/>
          <p:cNvSpPr>
            <a:spLocks noGrp="1" noChangeArrowheads="1"/>
          </p:cNvSpPr>
          <p:nvPr>
            <p:ph type="body" idx="1"/>
          </p:nvPr>
        </p:nvSpPr>
        <p:spPr>
          <a:xfrm>
            <a:off x="457200" y="476250"/>
            <a:ext cx="8229600" cy="5654675"/>
          </a:xfrm>
        </p:spPr>
        <p:txBody>
          <a:bodyPr/>
          <a:lstStyle/>
          <a:p>
            <a:pPr lvl="2"/>
            <a:r>
              <a:rPr lang="en-US"/>
              <a:t>layering: occurs when part of an old plant is bent and covered with soil -- a new plant develops from the covered plant ex. blackberry </a:t>
            </a:r>
          </a:p>
          <a:p>
            <a:pPr lvl="2"/>
            <a:r>
              <a:rPr lang="en-US"/>
              <a:t>cuttings (slips): a piece of a plant is placed in moist soil or water and a complete plant develops from it </a:t>
            </a:r>
          </a:p>
          <a:p>
            <a:pPr lvl="2"/>
            <a:r>
              <a:rPr lang="en-US"/>
              <a:t>grafting: the stem of one plant to be propagated is attached to the cut end of another growing plant </a:t>
            </a:r>
          </a:p>
          <a:p>
            <a:pPr lvl="2"/>
            <a:endParaRPr lang="en-US"/>
          </a:p>
          <a:p>
            <a:pPr lvl="2"/>
            <a:r>
              <a:rPr lang="en-US"/>
              <a:t>embryo splitting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 calcmode="lin" valueType="num">
                                      <p:cBhvr additive="base">
                                        <p:cTn id="13" dur="5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5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571">
                                            <p:txEl>
                                              <p:pRg st="2" end="2"/>
                                            </p:txEl>
                                          </p:spTgt>
                                        </p:tgtEl>
                                        <p:attrNameLst>
                                          <p:attrName>style.visibility</p:attrName>
                                        </p:attrNameLst>
                                      </p:cBhvr>
                                      <p:to>
                                        <p:strVal val="visible"/>
                                      </p:to>
                                    </p:set>
                                    <p:anim calcmode="lin" valueType="num">
                                      <p:cBhvr additive="base">
                                        <p:cTn id="19" dur="5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5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9571">
                                            <p:txEl>
                                              <p:pRg st="4" end="4"/>
                                            </p:txEl>
                                          </p:spTgt>
                                        </p:tgtEl>
                                        <p:attrNameLst>
                                          <p:attrName>style.visibility</p:attrName>
                                        </p:attrNameLst>
                                      </p:cBhvr>
                                      <p:to>
                                        <p:strVal val="visible"/>
                                      </p:to>
                                    </p:set>
                                    <p:anim calcmode="lin" valueType="num">
                                      <p:cBhvr additive="base">
                                        <p:cTn id="25" dur="500" fill="hold"/>
                                        <p:tgtEl>
                                          <p:spTgt spid="1095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95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flipV="1">
            <a:off x="457200" y="0"/>
            <a:ext cx="8229600" cy="277813"/>
          </a:xfrm>
        </p:spPr>
        <p:txBody>
          <a:bodyPr/>
          <a:lstStyle/>
          <a:p>
            <a:endParaRPr lang="en-CA" sz="4000"/>
          </a:p>
        </p:txBody>
      </p:sp>
      <p:sp>
        <p:nvSpPr>
          <p:cNvPr id="110595" name="Rectangle 3"/>
          <p:cNvSpPr>
            <a:spLocks noGrp="1" noChangeArrowheads="1"/>
          </p:cNvSpPr>
          <p:nvPr>
            <p:ph type="body" idx="1"/>
          </p:nvPr>
        </p:nvSpPr>
        <p:spPr>
          <a:xfrm>
            <a:off x="457200" y="404813"/>
            <a:ext cx="8229600" cy="5726112"/>
          </a:xfrm>
        </p:spPr>
        <p:txBody>
          <a:bodyPr/>
          <a:lstStyle/>
          <a:p>
            <a:r>
              <a:rPr lang="en-US" i="1"/>
              <a:t>FYI</a:t>
            </a:r>
          </a:p>
          <a:p>
            <a:pPr lvl="1"/>
            <a:r>
              <a:rPr lang="en-US"/>
              <a:t>cloning may be used on plants that normally reproduce sexually to produce genetically “superior”  plants </a:t>
            </a:r>
          </a:p>
          <a:p>
            <a:pPr lvl="1"/>
            <a:r>
              <a:rPr lang="en-US"/>
              <a:t>even though all of the cells are identical to the parents’, they differentiate to perform separate duties</a:t>
            </a:r>
          </a:p>
          <a:p>
            <a:pPr lvl="1"/>
            <a:r>
              <a:rPr lang="en-US"/>
              <a:t>to make cloning work, scientists must delay differentiation</a:t>
            </a:r>
          </a:p>
          <a:p>
            <a:pPr lvl="1"/>
            <a:r>
              <a:rPr lang="en-US"/>
              <a:t>organisms (cells) that are able to produce an adult from one cell are called TOTIPOTENT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5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5">
                                            <p:txEl>
                                              <p:pRg st="1" end="1"/>
                                            </p:txEl>
                                          </p:spTgt>
                                        </p:tgtEl>
                                        <p:attrNameLst>
                                          <p:attrName>style.visibility</p:attrName>
                                        </p:attrNameLst>
                                      </p:cBhvr>
                                      <p:to>
                                        <p:strVal val="visible"/>
                                      </p:to>
                                    </p:set>
                                    <p:anim calcmode="lin" valueType="num">
                                      <p:cBhvr additive="base">
                                        <p:cTn id="13" dur="5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595">
                                            <p:txEl>
                                              <p:pRg st="2" end="2"/>
                                            </p:txEl>
                                          </p:spTgt>
                                        </p:tgtEl>
                                        <p:attrNameLst>
                                          <p:attrName>style.visibility</p:attrName>
                                        </p:attrNameLst>
                                      </p:cBhvr>
                                      <p:to>
                                        <p:strVal val="visible"/>
                                      </p:to>
                                    </p:set>
                                    <p:anim calcmode="lin" valueType="num">
                                      <p:cBhvr additive="base">
                                        <p:cTn id="19"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5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0595">
                                            <p:txEl>
                                              <p:pRg st="3" end="3"/>
                                            </p:txEl>
                                          </p:spTgt>
                                        </p:tgtEl>
                                        <p:attrNameLst>
                                          <p:attrName>style.visibility</p:attrName>
                                        </p:attrNameLst>
                                      </p:cBhvr>
                                      <p:to>
                                        <p:strVal val="visible"/>
                                      </p:to>
                                    </p:set>
                                    <p:anim calcmode="lin" valueType="num">
                                      <p:cBhvr additive="base">
                                        <p:cTn id="25" dur="500" fill="hold"/>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5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0595">
                                            <p:txEl>
                                              <p:pRg st="4" end="4"/>
                                            </p:txEl>
                                          </p:spTgt>
                                        </p:tgtEl>
                                        <p:attrNameLst>
                                          <p:attrName>style.visibility</p:attrName>
                                        </p:attrNameLst>
                                      </p:cBhvr>
                                      <p:to>
                                        <p:strVal val="visible"/>
                                      </p:to>
                                    </p:set>
                                    <p:anim calcmode="lin" valueType="num">
                                      <p:cBhvr additive="base">
                                        <p:cTn id="31" dur="500" fill="hold"/>
                                        <p:tgtEl>
                                          <p:spTgt spid="1105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5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flipV="1">
            <a:off x="457200" y="0"/>
            <a:ext cx="8229600" cy="277813"/>
          </a:xfrm>
        </p:spPr>
        <p:txBody>
          <a:bodyPr/>
          <a:lstStyle/>
          <a:p>
            <a:endParaRPr lang="en-CA" sz="4000"/>
          </a:p>
        </p:txBody>
      </p:sp>
      <p:sp>
        <p:nvSpPr>
          <p:cNvPr id="111619" name="Rectangle 3"/>
          <p:cNvSpPr>
            <a:spLocks noGrp="1" noChangeArrowheads="1"/>
          </p:cNvSpPr>
          <p:nvPr>
            <p:ph type="body" idx="1"/>
          </p:nvPr>
        </p:nvSpPr>
        <p:spPr>
          <a:xfrm>
            <a:off x="457200" y="476250"/>
            <a:ext cx="8229600" cy="5654675"/>
          </a:xfrm>
        </p:spPr>
        <p:txBody>
          <a:bodyPr/>
          <a:lstStyle/>
          <a:p>
            <a:pPr lvl="1"/>
            <a:r>
              <a:rPr lang="en-US"/>
              <a:t>although until recently (p.438) cloning of mammals was only achievable by taking a fertilized egg’s nucleus and placing it in another egg cell, Dolly the sheep was cloned from an ADULT cell’s nucleus</a:t>
            </a:r>
          </a:p>
          <a:p>
            <a:pPr lvl="1"/>
            <a:r>
              <a:rPr lang="en-US"/>
              <a:t>cloning may find a use in “transplants” – if the cells transplanted are regenerative, they will reproduce and grow into a working organ (liver)</a:t>
            </a:r>
          </a:p>
          <a:p>
            <a:pPr lvl="1"/>
            <a:r>
              <a:rPr lang="en-US"/>
              <a:t>identical twins are nature’s clones – how much of their lives is dictated by their genes?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5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additive="base">
                                        <p:cTn id="19"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flipV="1">
            <a:off x="457200" y="0"/>
            <a:ext cx="8229600" cy="277813"/>
          </a:xfrm>
        </p:spPr>
        <p:txBody>
          <a:bodyPr/>
          <a:lstStyle/>
          <a:p>
            <a:endParaRPr lang="en-CA" sz="4000"/>
          </a:p>
        </p:txBody>
      </p:sp>
      <p:sp>
        <p:nvSpPr>
          <p:cNvPr id="112643" name="Rectangle 3"/>
          <p:cNvSpPr>
            <a:spLocks noGrp="1" noChangeArrowheads="1"/>
          </p:cNvSpPr>
          <p:nvPr>
            <p:ph type="body" idx="1"/>
          </p:nvPr>
        </p:nvSpPr>
        <p:spPr>
          <a:xfrm>
            <a:off x="457200" y="476250"/>
            <a:ext cx="8229600" cy="5654675"/>
          </a:xfrm>
        </p:spPr>
        <p:txBody>
          <a:bodyPr/>
          <a:lstStyle/>
          <a:p>
            <a:r>
              <a:rPr lang="en-US" u="sng"/>
              <a:t>Cell Death and the Aging Process</a:t>
            </a:r>
          </a:p>
          <a:p>
            <a:pPr lvl="1"/>
            <a:r>
              <a:rPr lang="en-US"/>
              <a:t>Cells in the body divide at different rates, and have different life spans</a:t>
            </a:r>
          </a:p>
          <a:p>
            <a:pPr lvl="1"/>
            <a:r>
              <a:rPr lang="en-US"/>
              <a:t>Only spermatocytes &amp; cancerous cells appear to have no defined life span (although mature sperm do not have an infinite life span)</a:t>
            </a:r>
          </a:p>
          <a:p>
            <a:pPr lvl="1"/>
            <a:r>
              <a:rPr lang="en-US"/>
              <a:t>All other cells appear to have a finite # of cell divisions built in – maximum life span remains at ~115 yrs</a:t>
            </a:r>
          </a:p>
          <a:p>
            <a:pPr lvl="1"/>
            <a:r>
              <a:rPr lang="en-US"/>
              <a:t>Reproductive ability appears to </a:t>
            </a:r>
            <a:r>
              <a:rPr lang="en-US">
                <a:sym typeface="Wingdings" pitchFamily="2" charset="2"/>
              </a:rPr>
              <a:t></a:t>
            </a:r>
            <a:r>
              <a:rPr lang="en-US"/>
              <a:t> as specialization </a:t>
            </a:r>
            <a:r>
              <a:rPr lang="en-US">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additive="base">
                                        <p:cTn id="13" dur="5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43">
                                            <p:txEl>
                                              <p:pRg st="2" end="2"/>
                                            </p:txEl>
                                          </p:spTgt>
                                        </p:tgtEl>
                                        <p:attrNameLst>
                                          <p:attrName>style.visibility</p:attrName>
                                        </p:attrNameLst>
                                      </p:cBhvr>
                                      <p:to>
                                        <p:strVal val="visible"/>
                                      </p:to>
                                    </p:set>
                                    <p:anim calcmode="lin" valueType="num">
                                      <p:cBhvr additive="base">
                                        <p:cTn id="19" dur="5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43">
                                            <p:txEl>
                                              <p:pRg st="3" end="3"/>
                                            </p:txEl>
                                          </p:spTgt>
                                        </p:tgtEl>
                                        <p:attrNameLst>
                                          <p:attrName>style.visibility</p:attrName>
                                        </p:attrNameLst>
                                      </p:cBhvr>
                                      <p:to>
                                        <p:strVal val="visible"/>
                                      </p:to>
                                    </p:set>
                                    <p:anim calcmode="lin" valueType="num">
                                      <p:cBhvr additive="base">
                                        <p:cTn id="25" dur="500" fill="hold"/>
                                        <p:tgtEl>
                                          <p:spTgt spid="1126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43">
                                            <p:txEl>
                                              <p:pRg st="4" end="4"/>
                                            </p:txEl>
                                          </p:spTgt>
                                        </p:tgtEl>
                                        <p:attrNameLst>
                                          <p:attrName>style.visibility</p:attrName>
                                        </p:attrNameLst>
                                      </p:cBhvr>
                                      <p:to>
                                        <p:strVal val="visible"/>
                                      </p:to>
                                    </p:set>
                                    <p:anim calcmode="lin" valueType="num">
                                      <p:cBhvr additive="base">
                                        <p:cTn id="31" dur="500" fill="hold"/>
                                        <p:tgtEl>
                                          <p:spTgt spid="1126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p:cNvPicPr>
            <a:picLocks noChangeAspect="1" noChangeArrowheads="1"/>
          </p:cNvPicPr>
          <p:nvPr/>
        </p:nvPicPr>
        <p:blipFill>
          <a:blip r:embed="rId2" cstate="print"/>
          <a:srcRect/>
          <a:stretch>
            <a:fillRect/>
          </a:stretch>
        </p:blipFill>
        <p:spPr bwMode="auto">
          <a:xfrm>
            <a:off x="0" y="169863"/>
            <a:ext cx="9144000" cy="6518275"/>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flipV="1">
            <a:off x="457200" y="0"/>
            <a:ext cx="8229600" cy="277813"/>
          </a:xfrm>
        </p:spPr>
        <p:txBody>
          <a:bodyPr/>
          <a:lstStyle/>
          <a:p>
            <a:endParaRPr lang="en-CA" sz="4000"/>
          </a:p>
        </p:txBody>
      </p:sp>
      <p:sp>
        <p:nvSpPr>
          <p:cNvPr id="113667" name="Rectangle 3"/>
          <p:cNvSpPr>
            <a:spLocks noGrp="1" noChangeArrowheads="1"/>
          </p:cNvSpPr>
          <p:nvPr>
            <p:ph type="body" idx="1"/>
          </p:nvPr>
        </p:nvSpPr>
        <p:spPr>
          <a:xfrm>
            <a:off x="457200" y="404813"/>
            <a:ext cx="8229600" cy="5726112"/>
          </a:xfrm>
        </p:spPr>
        <p:txBody>
          <a:bodyPr/>
          <a:lstStyle/>
          <a:p>
            <a:r>
              <a:rPr lang="en-US"/>
              <a:t>WHY? </a:t>
            </a:r>
          </a:p>
          <a:p>
            <a:pPr lvl="1"/>
            <a:r>
              <a:rPr lang="en-US"/>
              <a:t>maybe spontaneous mutations cause the cells to be declared incompetent &amp; shuts them down (no)</a:t>
            </a:r>
          </a:p>
          <a:p>
            <a:pPr lvl="1"/>
            <a:r>
              <a:rPr lang="en-US"/>
              <a:t>maybe aging genes shut the cells down (ex.  graying of hair – but at different ages)</a:t>
            </a:r>
          </a:p>
          <a:p>
            <a:pPr lvl="1"/>
            <a:r>
              <a:rPr lang="en-US"/>
              <a:t>maybe cell lineages die </a:t>
            </a:r>
            <a:r>
              <a:rPr lang="en-US">
                <a:sym typeface="Wingdings" pitchFamily="2" charset="2"/>
              </a:rPr>
              <a:t></a:t>
            </a:r>
            <a:r>
              <a:rPr lang="en-US"/>
              <a:t> no longer able to divide, so worn-out cells are not replaced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 calcmode="lin" valueType="num">
                                      <p:cBhvr additive="base">
                                        <p:cTn id="13" dur="500" fill="hold"/>
                                        <p:tgtEl>
                                          <p:spTgt spid="1136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3667">
                                            <p:txEl>
                                              <p:pRg st="2" end="2"/>
                                            </p:txEl>
                                          </p:spTgt>
                                        </p:tgtEl>
                                        <p:attrNameLst>
                                          <p:attrName>style.visibility</p:attrName>
                                        </p:attrNameLst>
                                      </p:cBhvr>
                                      <p:to>
                                        <p:strVal val="visible"/>
                                      </p:to>
                                    </p:set>
                                    <p:anim calcmode="lin" valueType="num">
                                      <p:cBhvr additive="base">
                                        <p:cTn id="19"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3667">
                                            <p:txEl>
                                              <p:pRg st="3" end="3"/>
                                            </p:txEl>
                                          </p:spTgt>
                                        </p:tgtEl>
                                        <p:attrNameLst>
                                          <p:attrName>style.visibility</p:attrName>
                                        </p:attrNameLst>
                                      </p:cBhvr>
                                      <p:to>
                                        <p:strVal val="visible"/>
                                      </p:to>
                                    </p:set>
                                    <p:anim calcmode="lin" valueType="num">
                                      <p:cBhvr additive="base">
                                        <p:cTn id="25" dur="500" fill="hold"/>
                                        <p:tgtEl>
                                          <p:spTgt spid="1136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6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95288" y="260350"/>
            <a:ext cx="8229600" cy="549275"/>
          </a:xfrm>
        </p:spPr>
        <p:txBody>
          <a:bodyPr/>
          <a:lstStyle/>
          <a:p>
            <a:r>
              <a:rPr lang="en-US" sz="3200" u="sng">
                <a:hlinkClick r:id="rId2"/>
              </a:rPr>
              <a:t>Cancer</a:t>
            </a:r>
            <a:br>
              <a:rPr lang="en-US" sz="3200" u="sng">
                <a:hlinkClick r:id="rId2"/>
              </a:rPr>
            </a:br>
            <a:endParaRPr lang="en-US" sz="3200" u="sng"/>
          </a:p>
        </p:txBody>
      </p:sp>
      <p:sp>
        <p:nvSpPr>
          <p:cNvPr id="114691" name="Rectangle 3"/>
          <p:cNvSpPr>
            <a:spLocks noGrp="1" noChangeArrowheads="1"/>
          </p:cNvSpPr>
          <p:nvPr>
            <p:ph type="body" idx="1"/>
          </p:nvPr>
        </p:nvSpPr>
        <p:spPr>
          <a:xfrm>
            <a:off x="457200" y="620713"/>
            <a:ext cx="8229600" cy="5510212"/>
          </a:xfrm>
        </p:spPr>
        <p:txBody>
          <a:bodyPr/>
          <a:lstStyle/>
          <a:p>
            <a:r>
              <a:rPr lang="en-US" sz="2800"/>
              <a:t>Defined as the rapid, uncontrolled growth of cells </a:t>
            </a:r>
            <a:r>
              <a:rPr lang="en-US" sz="2800">
                <a:sym typeface="Wingdings" pitchFamily="2" charset="2"/>
              </a:rPr>
              <a:t></a:t>
            </a:r>
            <a:r>
              <a:rPr lang="en-US" sz="2800"/>
              <a:t> too much life</a:t>
            </a:r>
          </a:p>
          <a:p>
            <a:r>
              <a:rPr lang="en-US" sz="2800"/>
              <a:t>Tumors are believed to be monoclonal (the result of one transformed cell dividing rapidly)</a:t>
            </a:r>
          </a:p>
          <a:p>
            <a:r>
              <a:rPr lang="en-US" sz="2800"/>
              <a:t>Abnormal growth (unlike normal controlled growth replacing dying &amp; dead cells), without the signals of the body directing growth.</a:t>
            </a:r>
          </a:p>
          <a:p>
            <a:r>
              <a:rPr lang="en-US" sz="2800"/>
              <a:t>Outside of the human body, cancer cells show growth more rapid than fetal growth (10kg mass in 6 weeks)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additive="base">
                                        <p:cTn id="7" dur="500" fill="hold"/>
                                        <p:tgtEl>
                                          <p:spTgt spid="114690"/>
                                        </p:tgtEl>
                                        <p:attrNameLst>
                                          <p:attrName>ppt_x</p:attrName>
                                        </p:attrNameLst>
                                      </p:cBhvr>
                                      <p:tavLst>
                                        <p:tav tm="0">
                                          <p:val>
                                            <p:strVal val="#ppt_x"/>
                                          </p:val>
                                        </p:tav>
                                        <p:tav tm="100000">
                                          <p:val>
                                            <p:strVal val="#ppt_x"/>
                                          </p:val>
                                        </p:tav>
                                      </p:tavLst>
                                    </p:anim>
                                    <p:anim calcmode="lin" valueType="num">
                                      <p:cBhvr additive="base">
                                        <p:cTn id="8" dur="500" fill="hold"/>
                                        <p:tgtEl>
                                          <p:spTgt spid="1146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691">
                                            <p:txEl>
                                              <p:pRg st="0" end="0"/>
                                            </p:txEl>
                                          </p:spTgt>
                                        </p:tgtEl>
                                        <p:attrNameLst>
                                          <p:attrName>style.visibility</p:attrName>
                                        </p:attrNameLst>
                                      </p:cBhvr>
                                      <p:to>
                                        <p:strVal val="visible"/>
                                      </p:to>
                                    </p:set>
                                    <p:anim calcmode="lin" valueType="num">
                                      <p:cBhvr additive="base">
                                        <p:cTn id="13" dur="5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6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4691">
                                            <p:txEl>
                                              <p:pRg st="1" end="1"/>
                                            </p:txEl>
                                          </p:spTgt>
                                        </p:tgtEl>
                                        <p:attrNameLst>
                                          <p:attrName>style.visibility</p:attrName>
                                        </p:attrNameLst>
                                      </p:cBhvr>
                                      <p:to>
                                        <p:strVal val="visible"/>
                                      </p:to>
                                    </p:set>
                                    <p:anim calcmode="lin" valueType="num">
                                      <p:cBhvr additive="base">
                                        <p:cTn id="19" dur="5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6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4691">
                                            <p:txEl>
                                              <p:pRg st="2" end="2"/>
                                            </p:txEl>
                                          </p:spTgt>
                                        </p:tgtEl>
                                        <p:attrNameLst>
                                          <p:attrName>style.visibility</p:attrName>
                                        </p:attrNameLst>
                                      </p:cBhvr>
                                      <p:to>
                                        <p:strVal val="visible"/>
                                      </p:to>
                                    </p:set>
                                    <p:anim calcmode="lin" valueType="num">
                                      <p:cBhvr additive="base">
                                        <p:cTn id="25" dur="5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46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4691">
                                            <p:txEl>
                                              <p:pRg st="3" end="3"/>
                                            </p:txEl>
                                          </p:spTgt>
                                        </p:tgtEl>
                                        <p:attrNameLst>
                                          <p:attrName>style.visibility</p:attrName>
                                        </p:attrNameLst>
                                      </p:cBhvr>
                                      <p:to>
                                        <p:strVal val="visible"/>
                                      </p:to>
                                    </p:set>
                                    <p:anim calcmode="lin" valueType="num">
                                      <p:cBhvr additive="base">
                                        <p:cTn id="31" dur="500" fill="hold"/>
                                        <p:tgtEl>
                                          <p:spTgt spid="11469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46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flipV="1">
            <a:off x="457200" y="0"/>
            <a:ext cx="8229600" cy="277813"/>
          </a:xfrm>
        </p:spPr>
        <p:txBody>
          <a:bodyPr/>
          <a:lstStyle/>
          <a:p>
            <a:endParaRPr lang="en-CA" sz="4000"/>
          </a:p>
        </p:txBody>
      </p:sp>
      <p:sp>
        <p:nvSpPr>
          <p:cNvPr id="115715" name="Rectangle 3"/>
          <p:cNvSpPr>
            <a:spLocks noGrp="1" noChangeArrowheads="1"/>
          </p:cNvSpPr>
          <p:nvPr>
            <p:ph type="body" idx="1"/>
          </p:nvPr>
        </p:nvSpPr>
        <p:spPr>
          <a:xfrm>
            <a:off x="457200" y="404813"/>
            <a:ext cx="8229600" cy="5726112"/>
          </a:xfrm>
        </p:spPr>
        <p:txBody>
          <a:bodyPr/>
          <a:lstStyle/>
          <a:p>
            <a:pPr>
              <a:lnSpc>
                <a:spcPct val="80000"/>
              </a:lnSpc>
            </a:pPr>
            <a:r>
              <a:rPr lang="en-US" sz="2800"/>
              <a:t>Metastasis (the spreading of cancer cells through the body) caused by the fact that cancerous cells have lost the attraction to each other that other cells have</a:t>
            </a:r>
          </a:p>
          <a:p>
            <a:pPr>
              <a:lnSpc>
                <a:spcPct val="80000"/>
              </a:lnSpc>
            </a:pPr>
            <a:r>
              <a:rPr lang="en-US" sz="2800"/>
              <a:t>Cancer cells have lost the ability to differentiate and carry out cell processes</a:t>
            </a:r>
          </a:p>
          <a:p>
            <a:pPr>
              <a:lnSpc>
                <a:spcPct val="80000"/>
              </a:lnSpc>
            </a:pPr>
            <a:r>
              <a:rPr lang="en-US" sz="2800"/>
              <a:t>Prevention focuses on the elimination of carcinogenic/teratogenic/mutagenic substances – diet, tobacco, sun</a:t>
            </a:r>
          </a:p>
          <a:p>
            <a:pPr>
              <a:lnSpc>
                <a:spcPct val="80000"/>
              </a:lnSpc>
            </a:pPr>
            <a:r>
              <a:rPr lang="en-US" sz="2800"/>
              <a:t>Treatments are focused on processes that affect rapidly growing cells, stopping their mitosis, gene therapy that “turn on” the immune system and removal of the cancer</a:t>
            </a:r>
          </a:p>
          <a:p>
            <a:pPr>
              <a:lnSpc>
                <a:spcPct val="80000"/>
              </a:lnSpc>
            </a:pPr>
            <a:r>
              <a:rPr lang="en-US" sz="2800"/>
              <a:t>All cancers are different and require different treatments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additive="base">
                                        <p:cTn id="13" dur="5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7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715">
                                            <p:txEl>
                                              <p:pRg st="2" end="2"/>
                                            </p:txEl>
                                          </p:spTgt>
                                        </p:tgtEl>
                                        <p:attrNameLst>
                                          <p:attrName>style.visibility</p:attrName>
                                        </p:attrNameLst>
                                      </p:cBhvr>
                                      <p:to>
                                        <p:strVal val="visible"/>
                                      </p:to>
                                    </p:set>
                                    <p:anim calcmode="lin" valueType="num">
                                      <p:cBhvr additive="base">
                                        <p:cTn id="19" dur="5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7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715">
                                            <p:txEl>
                                              <p:pRg st="3" end="3"/>
                                            </p:txEl>
                                          </p:spTgt>
                                        </p:tgtEl>
                                        <p:attrNameLst>
                                          <p:attrName>style.visibility</p:attrName>
                                        </p:attrNameLst>
                                      </p:cBhvr>
                                      <p:to>
                                        <p:strVal val="visible"/>
                                      </p:to>
                                    </p:set>
                                    <p:anim calcmode="lin" valueType="num">
                                      <p:cBhvr additive="base">
                                        <p:cTn id="25" dur="5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7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5715">
                                            <p:txEl>
                                              <p:pRg st="4" end="4"/>
                                            </p:txEl>
                                          </p:spTgt>
                                        </p:tgtEl>
                                        <p:attrNameLst>
                                          <p:attrName>style.visibility</p:attrName>
                                        </p:attrNameLst>
                                      </p:cBhvr>
                                      <p:to>
                                        <p:strVal val="visible"/>
                                      </p:to>
                                    </p:set>
                                    <p:anim calcmode="lin" valueType="num">
                                      <p:cBhvr additive="base">
                                        <p:cTn id="31" dur="5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7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3200" u="sng"/>
              <a:t>Alternation of Generation &amp; Other Reproductive Strategies</a:t>
            </a:r>
            <a:br>
              <a:rPr lang="en-US" sz="3200" u="sng"/>
            </a:br>
            <a:endParaRPr lang="en-US" sz="3200" u="sng"/>
          </a:p>
        </p:txBody>
      </p:sp>
      <p:sp>
        <p:nvSpPr>
          <p:cNvPr id="89091" name="Rectangle 3"/>
          <p:cNvSpPr>
            <a:spLocks noGrp="1" noChangeArrowheads="1"/>
          </p:cNvSpPr>
          <p:nvPr>
            <p:ph type="body" idx="1"/>
          </p:nvPr>
        </p:nvSpPr>
        <p:spPr>
          <a:xfrm>
            <a:off x="457200" y="1268413"/>
            <a:ext cx="8229600" cy="4862512"/>
          </a:xfrm>
        </p:spPr>
        <p:txBody>
          <a:bodyPr/>
          <a:lstStyle/>
          <a:p>
            <a:pPr>
              <a:lnSpc>
                <a:spcPct val="90000"/>
              </a:lnSpc>
            </a:pPr>
            <a:r>
              <a:rPr lang="en-US" sz="2400"/>
              <a:t>When organisms may use both sexual and asexual reproductive strategies at different stages during their life cycle, it is called “alternation of generation”</a:t>
            </a:r>
            <a:r>
              <a:rPr lang="en-US" sz="2400" i="1"/>
              <a:t> (see diagram life cycle of moss/fern)</a:t>
            </a:r>
          </a:p>
          <a:p>
            <a:pPr lvl="1">
              <a:lnSpc>
                <a:spcPct val="90000"/>
              </a:lnSpc>
            </a:pPr>
            <a:r>
              <a:rPr lang="en-US" sz="2400" i="1"/>
              <a:t>Best of both worlds – the plant (animal) may reproduce rapidly using asexual techniques, but may benefit from the genetic variation provided by sexual reproduction</a:t>
            </a:r>
          </a:p>
          <a:p>
            <a:pPr lvl="1">
              <a:lnSpc>
                <a:spcPct val="90000"/>
              </a:lnSpc>
            </a:pPr>
            <a:r>
              <a:rPr lang="en-US" sz="2400" i="1"/>
              <a:t>Plants (animals) that use this strategy may exist primarily as diploid (higher plants &amp; animals) or haploid (primitive plants) – but unlike most animals, both the haploid and diploid organisms are multicellular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flipV="1">
            <a:off x="457200" y="0"/>
            <a:ext cx="8229600" cy="277813"/>
          </a:xfrm>
        </p:spPr>
        <p:txBody>
          <a:bodyPr/>
          <a:lstStyle/>
          <a:p>
            <a:endParaRPr lang="en-CA" sz="4000"/>
          </a:p>
        </p:txBody>
      </p:sp>
      <p:sp>
        <p:nvSpPr>
          <p:cNvPr id="90115" name="Rectangle 3"/>
          <p:cNvSpPr>
            <a:spLocks noGrp="1" noChangeArrowheads="1"/>
          </p:cNvSpPr>
          <p:nvPr>
            <p:ph type="body" idx="1"/>
          </p:nvPr>
        </p:nvSpPr>
        <p:spPr>
          <a:xfrm>
            <a:off x="457200" y="404813"/>
            <a:ext cx="8229600" cy="5726112"/>
          </a:xfrm>
        </p:spPr>
        <p:txBody>
          <a:bodyPr/>
          <a:lstStyle/>
          <a:p>
            <a:pPr lvl="1"/>
            <a:r>
              <a:rPr lang="en-US" sz="2400"/>
              <a:t>Spores (n) are the most common source of haploid plants, are produced by the sporophyte generation (2n) by meiosis</a:t>
            </a:r>
          </a:p>
          <a:p>
            <a:pPr lvl="1"/>
            <a:r>
              <a:rPr lang="en-US" sz="2400"/>
              <a:t>The spores produce multicellular plants (haploid) which divide mitotically and produce gametes mitotically.  These haploid plants are called the gametophyte generation.</a:t>
            </a:r>
          </a:p>
          <a:p>
            <a:pPr lvl="1"/>
            <a:r>
              <a:rPr lang="en-US" sz="2400"/>
              <a:t>These gametes will fuse to form the diploid form of the plant, which is capable of producing the spores (called the sporophyte generation)</a:t>
            </a:r>
          </a:p>
          <a:p>
            <a:pPr lvl="1"/>
            <a:r>
              <a:rPr lang="en-US" sz="2400"/>
              <a:t>In the fern, the gametophyte generation (n) is the predominant form of the plant</a:t>
            </a:r>
          </a:p>
          <a:p>
            <a:pPr lvl="1"/>
            <a:r>
              <a:rPr lang="en-US" sz="2400"/>
              <a:t>In the moss, the sporophyte generation (2n) is the predominant form of the plant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Grp="1" noChangeArrowheads="1"/>
          </p:cNvSpPr>
          <p:nvPr>
            <p:ph type="title"/>
          </p:nvPr>
        </p:nvSpPr>
        <p:spPr>
          <a:xfrm>
            <a:off x="457200" y="277813"/>
            <a:ext cx="8229600" cy="127000"/>
          </a:xfrm>
        </p:spPr>
        <p:txBody>
          <a:bodyPr/>
          <a:lstStyle/>
          <a:p>
            <a:endParaRPr lang="en-CA" sz="4000"/>
          </a:p>
        </p:txBody>
      </p:sp>
      <p:pic>
        <p:nvPicPr>
          <p:cNvPr id="91140" name="Picture 4" descr="aofg"/>
          <p:cNvPicPr>
            <a:picLocks noChangeAspect="1" noChangeArrowheads="1"/>
          </p:cNvPicPr>
          <p:nvPr>
            <p:ph idx="1"/>
          </p:nvPr>
        </p:nvPicPr>
        <p:blipFill>
          <a:blip r:embed="rId2" cstate="print"/>
          <a:srcRect t="16933" r="41789" b="55208"/>
          <a:stretch>
            <a:fillRect/>
          </a:stretch>
        </p:blipFill>
        <p:spPr>
          <a:xfrm>
            <a:off x="323850" y="404813"/>
            <a:ext cx="8496300" cy="6048375"/>
          </a:xfrm>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flipV="1">
            <a:off x="457200" y="0"/>
            <a:ext cx="8229600" cy="277813"/>
          </a:xfrm>
        </p:spPr>
        <p:txBody>
          <a:bodyPr/>
          <a:lstStyle/>
          <a:p>
            <a:endParaRPr lang="en-CA" sz="4000"/>
          </a:p>
        </p:txBody>
      </p:sp>
      <p:sp>
        <p:nvSpPr>
          <p:cNvPr id="93187" name="Rectangle 3"/>
          <p:cNvSpPr>
            <a:spLocks noGrp="1" noChangeArrowheads="1"/>
          </p:cNvSpPr>
          <p:nvPr>
            <p:ph type="body" idx="1"/>
          </p:nvPr>
        </p:nvSpPr>
        <p:spPr>
          <a:xfrm>
            <a:off x="457200" y="476250"/>
            <a:ext cx="8229600" cy="5654675"/>
          </a:xfrm>
        </p:spPr>
        <p:txBody>
          <a:bodyPr/>
          <a:lstStyle/>
          <a:p>
            <a:pPr lvl="1"/>
            <a:r>
              <a:rPr lang="en-US"/>
              <a:t>In the pine, the sporophyte is the most common – in fact, the cone produced is also diploid, undergoing meiosis after the cone is formed – the gametes from male cones (the spores or pollen) are carried by the wind to the female cones – final differentiation and fertilization occurs in the female cone, then forming a seed, transported by the wind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flipV="1">
            <a:off x="457200" y="0"/>
            <a:ext cx="8229600" cy="277813"/>
          </a:xfrm>
        </p:spPr>
        <p:txBody>
          <a:bodyPr/>
          <a:lstStyle/>
          <a:p>
            <a:endParaRPr lang="en-CA" sz="4000"/>
          </a:p>
        </p:txBody>
      </p:sp>
      <p:sp>
        <p:nvSpPr>
          <p:cNvPr id="94211" name="Rectangle 3"/>
          <p:cNvSpPr>
            <a:spLocks noGrp="1" noChangeArrowheads="1"/>
          </p:cNvSpPr>
          <p:nvPr>
            <p:ph type="body" idx="1"/>
          </p:nvPr>
        </p:nvSpPr>
        <p:spPr>
          <a:xfrm>
            <a:off x="457200" y="476250"/>
            <a:ext cx="8229600" cy="5654675"/>
          </a:xfrm>
        </p:spPr>
        <p:txBody>
          <a:bodyPr/>
          <a:lstStyle/>
          <a:p>
            <a:pPr>
              <a:lnSpc>
                <a:spcPct val="90000"/>
              </a:lnSpc>
            </a:pPr>
            <a:r>
              <a:rPr lang="en-US"/>
              <a:t>Very few animals show alternation of generation – the water flea, displays a form of this</a:t>
            </a:r>
          </a:p>
          <a:p>
            <a:pPr lvl="1">
              <a:lnSpc>
                <a:spcPct val="90000"/>
              </a:lnSpc>
            </a:pPr>
            <a:r>
              <a:rPr lang="en-US"/>
              <a:t>In the spring, all diploid eggs hatch into females</a:t>
            </a:r>
          </a:p>
          <a:p>
            <a:pPr lvl="1">
              <a:lnSpc>
                <a:spcPct val="90000"/>
              </a:lnSpc>
            </a:pPr>
            <a:r>
              <a:rPr lang="en-US"/>
              <a:t>These females lay diploid eggs and hatch diploid females all summer (asexual reproduction)</a:t>
            </a:r>
          </a:p>
          <a:p>
            <a:pPr lvl="1">
              <a:lnSpc>
                <a:spcPct val="90000"/>
              </a:lnSpc>
            </a:pPr>
            <a:r>
              <a:rPr lang="en-US"/>
              <a:t>Cold temperatures stimulate females to lay haploid eggs, which hatch into haploid males, which mate with the females and to fertilize their haploid eggs (which survive until the next summer)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flipV="1">
            <a:off x="457200" y="0"/>
            <a:ext cx="8229600" cy="277813"/>
          </a:xfrm>
        </p:spPr>
        <p:txBody>
          <a:bodyPr/>
          <a:lstStyle/>
          <a:p>
            <a:endParaRPr lang="en-CA" sz="4000"/>
          </a:p>
        </p:txBody>
      </p:sp>
      <p:sp>
        <p:nvSpPr>
          <p:cNvPr id="95235" name="Rectangle 3"/>
          <p:cNvSpPr>
            <a:spLocks noGrp="1" noChangeArrowheads="1"/>
          </p:cNvSpPr>
          <p:nvPr>
            <p:ph type="body" idx="1"/>
          </p:nvPr>
        </p:nvSpPr>
        <p:spPr>
          <a:xfrm>
            <a:off x="457200" y="476250"/>
            <a:ext cx="8229600" cy="5654675"/>
          </a:xfrm>
        </p:spPr>
        <p:txBody>
          <a:bodyPr/>
          <a:lstStyle/>
          <a:p>
            <a:r>
              <a:rPr lang="en-US" sz="2800"/>
              <a:t>The housefly (see Nelson p.449), although not alternation of generation, is capable of reproducing asexually</a:t>
            </a:r>
          </a:p>
          <a:p>
            <a:r>
              <a:rPr lang="en-US" sz="2800"/>
              <a:t>Some animals are hermaphroditic (have both male and female sex organs) – they may self-fertilize or cross-fertilize when other worms are around. (ex. worms)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F16_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4"/>
          <p:cNvPicPr>
            <a:picLocks noChangeAspect="1" noChangeArrowheads="1"/>
          </p:cNvPicPr>
          <p:nvPr/>
        </p:nvPicPr>
        <p:blipFill>
          <a:blip r:embed="rId2" cstate="print"/>
          <a:srcRect/>
          <a:stretch>
            <a:fillRect/>
          </a:stretch>
        </p:blipFill>
        <p:spPr bwMode="auto">
          <a:xfrm>
            <a:off x="179388" y="9525"/>
            <a:ext cx="8785225" cy="68389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p:cNvPicPr>
            <a:picLocks noChangeAspect="1" noChangeArrowheads="1"/>
          </p:cNvPicPr>
          <p:nvPr/>
        </p:nvPicPr>
        <p:blipFill>
          <a:blip r:embed="rId2" cstate="print"/>
          <a:srcRect/>
          <a:stretch>
            <a:fillRect/>
          </a:stretch>
        </p:blipFill>
        <p:spPr bwMode="auto">
          <a:xfrm>
            <a:off x="1338263" y="0"/>
            <a:ext cx="6467475"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flipV="1">
            <a:off x="457200" y="188913"/>
            <a:ext cx="8229600" cy="88900"/>
          </a:xfrm>
        </p:spPr>
        <p:txBody>
          <a:bodyPr/>
          <a:lstStyle/>
          <a:p>
            <a:endParaRPr lang="en-CA" sz="4000"/>
          </a:p>
        </p:txBody>
      </p:sp>
      <p:sp>
        <p:nvSpPr>
          <p:cNvPr id="39939" name="Rectangle 3"/>
          <p:cNvSpPr>
            <a:spLocks noGrp="1" noChangeArrowheads="1"/>
          </p:cNvSpPr>
          <p:nvPr>
            <p:ph type="body" idx="1"/>
          </p:nvPr>
        </p:nvSpPr>
        <p:spPr>
          <a:xfrm>
            <a:off x="457200" y="404813"/>
            <a:ext cx="8229600" cy="5726112"/>
          </a:xfrm>
        </p:spPr>
        <p:txBody>
          <a:bodyPr/>
          <a:lstStyle/>
          <a:p>
            <a:pPr>
              <a:lnSpc>
                <a:spcPct val="90000"/>
              </a:lnSpc>
            </a:pPr>
            <a:r>
              <a:rPr lang="en-US" u="sng"/>
              <a:t>Mitosis</a:t>
            </a:r>
            <a:r>
              <a:rPr lang="en-US"/>
              <a:t>: </a:t>
            </a:r>
          </a:p>
          <a:p>
            <a:pPr lvl="1">
              <a:lnSpc>
                <a:spcPct val="90000"/>
              </a:lnSpc>
            </a:pPr>
            <a:r>
              <a:rPr lang="en-US"/>
              <a:t>Process by which cells divide </a:t>
            </a:r>
          </a:p>
          <a:p>
            <a:pPr lvl="1">
              <a:lnSpc>
                <a:spcPct val="90000"/>
              </a:lnSpc>
            </a:pPr>
            <a:r>
              <a:rPr lang="en-US"/>
              <a:t>Occurs in all somatic (non-sex cells) in the body</a:t>
            </a:r>
          </a:p>
          <a:p>
            <a:pPr lvl="1">
              <a:lnSpc>
                <a:spcPct val="90000"/>
              </a:lnSpc>
            </a:pPr>
            <a:r>
              <a:rPr lang="en-US"/>
              <a:t>All of the cells produced by mitosis are IDENTICAL in genetic makeup to the original cells (particularly important is that the chromosome # doesn’t change)</a:t>
            </a:r>
          </a:p>
          <a:p>
            <a:pPr lvl="1">
              <a:lnSpc>
                <a:spcPct val="90000"/>
              </a:lnSpc>
            </a:pPr>
            <a:r>
              <a:rPr lang="en-US"/>
              <a:t>The unique appearance and functionality found in different cells of the body (excepting the sex cells) is NOT due to difference in cellular content, but a difference in the way that content is expressed (differentiation)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Beam</Template>
  <TotalTime>827</TotalTime>
  <Words>3269</Words>
  <Application>Microsoft Office PowerPoint</Application>
  <PresentationFormat>On-screen Show (4:3)</PresentationFormat>
  <Paragraphs>232</Paragraphs>
  <Slides>58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4" baseType="lpstr">
      <vt:lpstr>Arial</vt:lpstr>
      <vt:lpstr>Times New Roman</vt:lpstr>
      <vt:lpstr>Wingdings</vt:lpstr>
      <vt:lpstr>Beam</vt:lpstr>
      <vt:lpstr>Microsoft Photo Editor 3.0 Photo</vt:lpstr>
      <vt:lpstr>Microsoft Word Document</vt:lpstr>
      <vt:lpstr>Asexual Cell Reproduction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Sexual Cell Reproduction – Chapter 16.3 </vt:lpstr>
      <vt:lpstr>Slide 18</vt:lpstr>
      <vt:lpstr>Slide 19</vt:lpstr>
      <vt:lpstr>Slide 20</vt:lpstr>
      <vt:lpstr>Slide 21</vt:lpstr>
      <vt:lpstr>Slide 22</vt:lpstr>
      <vt:lpstr>Meiosis (see diagrams : Stages of Meiosis, Meiosis stages: Nelson pp.450-451) </vt:lpstr>
      <vt:lpstr>Stages of Meiosis</vt:lpstr>
      <vt:lpstr>Slide 25</vt:lpstr>
      <vt:lpstr>Slide 26</vt:lpstr>
      <vt:lpstr>Slide 27</vt:lpstr>
      <vt:lpstr>Slide 28</vt:lpstr>
      <vt:lpstr>Slide 29</vt:lpstr>
      <vt:lpstr>Slide 30</vt:lpstr>
      <vt:lpstr>Slide 31</vt:lpstr>
      <vt:lpstr>Gametogenesis </vt:lpstr>
      <vt:lpstr>Slide 33</vt:lpstr>
      <vt:lpstr>Problems During Cell Division (Meiosis or Mitosis) </vt:lpstr>
      <vt:lpstr>Slide 35</vt:lpstr>
      <vt:lpstr>Karyotyping (see diagram p.455, Nelson Biology) </vt:lpstr>
      <vt:lpstr>Slide 37</vt:lpstr>
      <vt:lpstr>Nondisjunction Disorders (Meiosis)</vt:lpstr>
      <vt:lpstr>Slide 39</vt:lpstr>
      <vt:lpstr>Slide 40</vt:lpstr>
      <vt:lpstr>Mitosis as a method of cell reproduction (Cloning)</vt:lpstr>
      <vt:lpstr>Slide 42</vt:lpstr>
      <vt:lpstr>Asexual Reproductive Strategies </vt:lpstr>
      <vt:lpstr>Slide 44</vt:lpstr>
      <vt:lpstr>Slide 45</vt:lpstr>
      <vt:lpstr>Slide 46</vt:lpstr>
      <vt:lpstr>Slide 47</vt:lpstr>
      <vt:lpstr>Slide 48</vt:lpstr>
      <vt:lpstr>Slide 49</vt:lpstr>
      <vt:lpstr>Slide 50</vt:lpstr>
      <vt:lpstr>Cancer </vt:lpstr>
      <vt:lpstr>Slide 52</vt:lpstr>
      <vt:lpstr>Alternation of Generation &amp; Other Reproductive Strategies </vt:lpstr>
      <vt:lpstr>Slide 54</vt:lpstr>
      <vt:lpstr>Slide 55</vt:lpstr>
      <vt:lpstr>Slide 56</vt:lpstr>
      <vt:lpstr>Slide 57</vt:lpstr>
      <vt:lpstr>Slide 58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BUFORDKM</cp:lastModifiedBy>
  <cp:revision>28</cp:revision>
  <dcterms:created xsi:type="dcterms:W3CDTF">2007-10-22T02:18:24Z</dcterms:created>
  <dcterms:modified xsi:type="dcterms:W3CDTF">2015-01-26T15:23:42Z</dcterms:modified>
</cp:coreProperties>
</file>