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F47"/>
    <a:srgbClr val="7846FF"/>
    <a:srgbClr val="FF1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9E7A9-D15F-7D46-8488-E949D7B3F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3982-C7C8-FD4D-9D22-BA4D102FC78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A4597-D5C9-2144-9E94-1A29AD85BDEC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5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26820-1280-7E41-82BF-CAFE1E22A2B8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3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C18D7-78A2-F441-BEA1-D79E68D02A68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6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8174-770C-B34A-A6B7-A32A734BCC08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F20D-8637-9B4C-BBED-5060EF71667A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0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1A826-4EC9-EA43-989F-048D3A4BB064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78E94-5112-D446-AA6B-AA5F666550F5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EA6AC-E036-4D49-B766-1764628097C5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8803-648B-0F4B-B543-73272EA973CB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2EBC6-3ACD-1444-9D10-D1F0F9CD8908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E1FF9-524D-7B4A-A489-3CB488AA8794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63C1D-E8F3-D045-8CBB-9C6136CE905E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5D993-ADDE-0848-BED2-A175C22A1345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60EC4-CB9B-7446-A78C-4C12A68A26F4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E176-DA52-854C-BD76-D53FE732D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0719-BC3C-8941-9331-4F3257B1B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5A026-AACA-7049-9DEC-B718C60B1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4C33-C512-A247-B72B-2546B8A52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0FD5-3859-E34F-ADD1-6645AF544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1AF1-AF70-8A44-B8CE-D8694C006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F59F-3BEB-6C4A-827F-379C40B6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9E8E-4C98-3C4B-9F76-342D745D2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0B9D-AA17-A044-B1A6-CEDC672A5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3022-321E-9045-B7AD-B67D112B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77B7-E25F-4C42-965C-2D96176A3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81346B-F2A6-154E-B2DF-8CDC5F7A00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TheAmazingHumanBody.mov" TargetMode="External"/><Relationship Id="rId1" Type="http://schemas.microsoft.com/office/2007/relationships/media" Target="TheAmazingHumanBody.mov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AmazingBodyFacts.mov" TargetMode="External"/><Relationship Id="rId1" Type="http://schemas.microsoft.com/office/2007/relationships/media" Target="AmazingBodyFacts.mov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BodyPlanes.mp4" TargetMode="External"/><Relationship Id="rId1" Type="http://schemas.microsoft.com/office/2007/relationships/media" Target="BodyPlanes.mp4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BodyCavities.mp4" TargetMode="External"/><Relationship Id="rId1" Type="http://schemas.microsoft.com/office/2007/relationships/media" Target="BodyCavities.mp4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3200400"/>
          </a:xfrm>
        </p:spPr>
        <p:txBody>
          <a:bodyPr/>
          <a:lstStyle/>
          <a:p>
            <a:r>
              <a:rPr lang="en-US" sz="4800" b="1"/>
              <a:t>Body Planes, Directions, and Cavities</a:t>
            </a:r>
            <a:endParaRPr lang="en-US"/>
          </a:p>
        </p:txBody>
      </p:sp>
      <p:pic>
        <p:nvPicPr>
          <p:cNvPr id="2052" name="Picture 4" descr="BodyPl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6629400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181600" cy="990600"/>
          </a:xfrm>
        </p:spPr>
        <p:txBody>
          <a:bodyPr/>
          <a:lstStyle/>
          <a:p>
            <a:r>
              <a:rPr lang="en-US" sz="4000" b="1"/>
              <a:t>OK, sooooo…….</a:t>
            </a:r>
            <a:endParaRPr lang="en-US" sz="54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6294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Which cavity is the heart found in?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Which cavity contains the spinal cord?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Which cavity contains the ovaries?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Which cavity contains the stomach?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Which cavity contains the lungs?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Which cavity consists of the abdominopelvic and thoracic cavities?</a:t>
            </a:r>
          </a:p>
        </p:txBody>
      </p:sp>
      <p:pic>
        <p:nvPicPr>
          <p:cNvPr id="20484" name="Picture 4" descr="Question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9"/>
          <a:stretch>
            <a:fillRect/>
          </a:stretch>
        </p:blipFill>
        <p:spPr bwMode="auto">
          <a:xfrm>
            <a:off x="534988" y="304800"/>
            <a:ext cx="807243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40625" y="6019800"/>
            <a:ext cx="157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</a:rPr>
              <a:t>Table 1.1 (1 of 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>
            <a:fillRect/>
          </a:stretch>
        </p:blipFill>
        <p:spPr bwMode="auto">
          <a:xfrm>
            <a:off x="690563" y="381000"/>
            <a:ext cx="77628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40625" y="6019800"/>
            <a:ext cx="157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</a:rPr>
              <a:t>Table 1.1 (2 of 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40625" y="6019800"/>
            <a:ext cx="157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</a:rPr>
              <a:t>Table 1.1 (3 of 3)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2"/>
          <a:stretch>
            <a:fillRect/>
          </a:stretch>
        </p:blipFill>
        <p:spPr bwMode="auto">
          <a:xfrm>
            <a:off x="314325" y="457200"/>
            <a:ext cx="85137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/>
          <a:lstStyle/>
          <a:p>
            <a:r>
              <a:rPr lang="en-US" sz="4800" b="1"/>
              <a:t>The Amazing Human Body</a:t>
            </a:r>
            <a:endParaRPr lang="en-US" sz="54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31748" name="TheAmazingHumanBody.mov" descr="Macintosh HD:Users:macuser:Desktop:TheAmazingHumanBody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5400" b="1"/>
              <a:t>Fun Facts……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32772" name="AmazingBodyFacts.mov" descr="Macintosh HD:Users:macuser:Desktop:AmazingBodyFacts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01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5400" b="1"/>
              <a:t>Basic Terms to Know…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7846FF"/>
                </a:solidFill>
              </a:rPr>
              <a:t>Anatomy-</a:t>
            </a:r>
            <a:r>
              <a:rPr lang="en-US"/>
              <a:t> study of the structure and shape of the body and its parts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7846FF"/>
                </a:solidFill>
              </a:rPr>
              <a:t>Physiology-study</a:t>
            </a:r>
            <a:r>
              <a:rPr lang="en-US"/>
              <a:t> of how the body and its parts work or function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15E3"/>
                </a:solidFill>
              </a:rPr>
              <a:t>Gross</a:t>
            </a:r>
            <a:r>
              <a:rPr lang="en-US"/>
              <a:t> </a:t>
            </a:r>
            <a:r>
              <a:rPr lang="en-US" b="1">
                <a:solidFill>
                  <a:srgbClr val="FF15E3"/>
                </a:solidFill>
              </a:rPr>
              <a:t>anatomy-</a:t>
            </a:r>
            <a:r>
              <a:rPr lang="en-US"/>
              <a:t> large structures, easily observable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15E3"/>
                </a:solidFill>
              </a:rPr>
              <a:t>Microanatomy-</a:t>
            </a:r>
            <a:r>
              <a:rPr lang="en-US"/>
              <a:t> very small structures, can only be viewed with a microscope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r>
              <a:rPr lang="en-US" sz="6000" b="1"/>
              <a:t>Body Planes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There are </a:t>
            </a:r>
            <a:r>
              <a:rPr lang="en-US" b="1">
                <a:solidFill>
                  <a:srgbClr val="7846FF"/>
                </a:solidFill>
              </a:rPr>
              <a:t>three</a:t>
            </a:r>
            <a:r>
              <a:rPr lang="en-US"/>
              <a:t> body planes:</a:t>
            </a:r>
          </a:p>
          <a:p>
            <a:pPr marL="609600" indent="-609600">
              <a:buFontTx/>
              <a:buAutoNum type="alphaLcParenR"/>
            </a:pPr>
            <a:r>
              <a:rPr lang="en-US" b="1">
                <a:solidFill>
                  <a:srgbClr val="FF15E3"/>
                </a:solidFill>
              </a:rPr>
              <a:t>Transverse or Horizontal</a:t>
            </a:r>
            <a:r>
              <a:rPr lang="en-US" b="1"/>
              <a:t>-</a:t>
            </a:r>
            <a:r>
              <a:rPr lang="en-US"/>
              <a:t> divides the body into a top and bottom. </a:t>
            </a:r>
          </a:p>
          <a:p>
            <a:pPr marL="609600" indent="-609600">
              <a:buFontTx/>
              <a:buAutoNum type="alphaLcParenR"/>
            </a:pPr>
            <a:r>
              <a:rPr lang="en-US" b="1">
                <a:solidFill>
                  <a:srgbClr val="FF15E3"/>
                </a:solidFill>
              </a:rPr>
              <a:t>Mid-Sagittal</a:t>
            </a:r>
            <a:r>
              <a:rPr lang="en-US">
                <a:solidFill>
                  <a:srgbClr val="FF15E3"/>
                </a:solidFill>
              </a:rPr>
              <a:t> </a:t>
            </a:r>
            <a:r>
              <a:rPr lang="en-US" b="1">
                <a:solidFill>
                  <a:srgbClr val="FF15E3"/>
                </a:solidFill>
              </a:rPr>
              <a:t>or</a:t>
            </a:r>
            <a:r>
              <a:rPr lang="en-US">
                <a:solidFill>
                  <a:srgbClr val="FF15E3"/>
                </a:solidFill>
              </a:rPr>
              <a:t> </a:t>
            </a:r>
            <a:r>
              <a:rPr lang="en-US" b="1">
                <a:solidFill>
                  <a:srgbClr val="FF15E3"/>
                </a:solidFill>
              </a:rPr>
              <a:t>Median</a:t>
            </a:r>
            <a:r>
              <a:rPr lang="en-US" b="1"/>
              <a:t>-</a:t>
            </a:r>
            <a:r>
              <a:rPr lang="en-US"/>
              <a:t> divides the body into an equal right and left side.</a:t>
            </a:r>
          </a:p>
          <a:p>
            <a:pPr marL="609600" indent="-609600">
              <a:buFontTx/>
              <a:buAutoNum type="alphaLcParenR"/>
            </a:pPr>
            <a:r>
              <a:rPr lang="en-US" b="1">
                <a:solidFill>
                  <a:srgbClr val="FF15E3"/>
                </a:solidFill>
              </a:rPr>
              <a:t>Frontal</a:t>
            </a:r>
            <a:r>
              <a:rPr lang="en-US">
                <a:solidFill>
                  <a:srgbClr val="FF15E3"/>
                </a:solidFill>
              </a:rPr>
              <a:t> </a:t>
            </a:r>
            <a:r>
              <a:rPr lang="en-US" b="1">
                <a:solidFill>
                  <a:srgbClr val="FF15E3"/>
                </a:solidFill>
              </a:rPr>
              <a:t>or</a:t>
            </a:r>
            <a:r>
              <a:rPr lang="en-US">
                <a:solidFill>
                  <a:srgbClr val="FF15E3"/>
                </a:solidFill>
              </a:rPr>
              <a:t> </a:t>
            </a:r>
            <a:r>
              <a:rPr lang="en-US" b="1">
                <a:solidFill>
                  <a:srgbClr val="FF15E3"/>
                </a:solidFill>
              </a:rPr>
              <a:t>Coronal</a:t>
            </a:r>
            <a:r>
              <a:rPr lang="en-US"/>
              <a:t>- divides the body into a front and a back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4800" b="1"/>
              <a:t>What They Look Like</a:t>
            </a:r>
            <a:endParaRPr lang="en-US" sz="4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4100" name="Picture 4" descr="BasicBodyPl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32460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body_pla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524000"/>
            <a:ext cx="24685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5400" b="1"/>
              <a:t>Body Planes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1268" name="BodyPlanes.mp4" descr="Macintosh HD:Users:macuser:Desktop:Science Website:Anatomy-Physiology:Intro to Anatomy and Physiology:BodyPlane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1"/>
              <a:t>Sooooooo…….What if….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8674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You are a surgeon and planning to do open heart surgery…. you would need to make a ________________ cut into the chest cavity.</a:t>
            </a:r>
          </a:p>
          <a:p>
            <a:pPr>
              <a:lnSpc>
                <a:spcPct val="90000"/>
              </a:lnSpc>
            </a:pPr>
            <a:r>
              <a:rPr lang="en-US" sz="2800"/>
              <a:t>You have a patient that has gangrene in the lower portion of their leg and you need to amputate….. You would make a ________________ cut through the leg.</a:t>
            </a:r>
          </a:p>
          <a:p>
            <a:pPr>
              <a:lnSpc>
                <a:spcPct val="90000"/>
              </a:lnSpc>
            </a:pPr>
            <a:r>
              <a:rPr lang="en-US" sz="2800"/>
              <a:t>The abdominal muscles and muscles of the back are separated by  the _______________ plane.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5125" name="Picture 5" descr="surgeon5b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30194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5400" b="1"/>
              <a:t>Body Cavities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561013"/>
          </a:xfrm>
        </p:spPr>
        <p:txBody>
          <a:bodyPr>
            <a:spAutoFit/>
          </a:bodyPr>
          <a:lstStyle/>
          <a:p>
            <a:pPr marL="609600" indent="-609600">
              <a:buFontTx/>
              <a:buNone/>
            </a:pPr>
            <a:r>
              <a:rPr lang="en-US" sz="2800"/>
              <a:t>There are </a:t>
            </a:r>
            <a:r>
              <a:rPr lang="en-US" sz="2800" b="1">
                <a:solidFill>
                  <a:srgbClr val="FF15E3"/>
                </a:solidFill>
              </a:rPr>
              <a:t>two main</a:t>
            </a:r>
            <a:r>
              <a:rPr lang="en-US" sz="2800"/>
              <a:t> body cavities:</a:t>
            </a:r>
          </a:p>
          <a:p>
            <a:pPr marL="609600" indent="-609600">
              <a:buFontTx/>
              <a:buNone/>
            </a:pPr>
            <a:r>
              <a:rPr lang="en-US" sz="2800" b="1" i="1">
                <a:solidFill>
                  <a:srgbClr val="5FFF47"/>
                </a:solidFill>
              </a:rPr>
              <a:t>Ventral: (Belly) </a:t>
            </a:r>
            <a:r>
              <a:rPr lang="en-US" sz="2400"/>
              <a:t>Which is subdivided into…….</a:t>
            </a:r>
            <a:endParaRPr lang="en-US" sz="2800"/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rgbClr val="7846FF"/>
                </a:solidFill>
              </a:rPr>
              <a:t>a) Abdominopelvic</a:t>
            </a:r>
            <a:r>
              <a:rPr lang="en-US" sz="2800"/>
              <a:t>- which consists of</a:t>
            </a:r>
          </a:p>
          <a:p>
            <a:pPr marL="609600" indent="-609600">
              <a:buFontTx/>
              <a:buNone/>
            </a:pPr>
            <a:r>
              <a:rPr lang="en-US" sz="2800"/>
              <a:t> the abdominal and pelvic regions, and</a:t>
            </a:r>
          </a:p>
          <a:p>
            <a:pPr marL="609600" indent="-609600">
              <a:buFontTx/>
              <a:buNone/>
            </a:pPr>
            <a:r>
              <a:rPr lang="en-US" sz="2800"/>
              <a:t> contains the digestive and reproductive organs.</a:t>
            </a: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rgbClr val="7846FF"/>
                </a:solidFill>
              </a:rPr>
              <a:t>b) Thoracic</a:t>
            </a:r>
            <a:r>
              <a:rPr lang="en-US" sz="2800"/>
              <a:t>- which is the upper torso or chest</a:t>
            </a:r>
          </a:p>
          <a:p>
            <a:pPr marL="609600" indent="-609600">
              <a:buFontTx/>
              <a:buNone/>
            </a:pPr>
            <a:r>
              <a:rPr lang="en-US" sz="2800"/>
              <a:t> region, and contains the heart and lungs.</a:t>
            </a:r>
          </a:p>
          <a:p>
            <a:pPr marL="609600" indent="-609600">
              <a:buFontTx/>
              <a:buNone/>
            </a:pPr>
            <a:r>
              <a:rPr lang="en-US" sz="2800" b="1" i="1">
                <a:solidFill>
                  <a:srgbClr val="5FFF47"/>
                </a:solidFill>
              </a:rPr>
              <a:t>Dorsal</a:t>
            </a:r>
            <a:r>
              <a:rPr lang="en-US" sz="2800" i="1">
                <a:solidFill>
                  <a:srgbClr val="5FFF47"/>
                </a:solidFill>
              </a:rPr>
              <a:t>:</a:t>
            </a:r>
            <a:r>
              <a:rPr lang="en-US" sz="2800">
                <a:solidFill>
                  <a:srgbClr val="5FFF47"/>
                </a:solidFill>
              </a:rPr>
              <a:t> </a:t>
            </a:r>
            <a:r>
              <a:rPr lang="en-US" sz="2800" b="1" i="1">
                <a:solidFill>
                  <a:srgbClr val="5FFF47"/>
                </a:solidFill>
              </a:rPr>
              <a:t>(Back)</a:t>
            </a:r>
            <a:r>
              <a:rPr lang="en-US" sz="2800"/>
              <a:t> </a:t>
            </a:r>
            <a:r>
              <a:rPr lang="en-US" sz="2400"/>
              <a:t>Which is subdivided into……..</a:t>
            </a:r>
            <a:r>
              <a:rPr lang="en-US" sz="2800"/>
              <a:t> </a:t>
            </a:r>
          </a:p>
          <a:p>
            <a:pPr marL="609600" indent="-609600">
              <a:buFontTx/>
              <a:buAutoNum type="alphaLcParenR"/>
            </a:pPr>
            <a:r>
              <a:rPr lang="en-US" sz="2800" b="1">
                <a:solidFill>
                  <a:srgbClr val="7846FF"/>
                </a:solidFill>
              </a:rPr>
              <a:t>Cranial</a:t>
            </a:r>
            <a:r>
              <a:rPr lang="en-US" sz="2800" b="1"/>
              <a:t>-</a:t>
            </a:r>
            <a:r>
              <a:rPr lang="en-US" sz="2800"/>
              <a:t> which contains the head and includes the brain.</a:t>
            </a:r>
          </a:p>
          <a:p>
            <a:pPr marL="609600" indent="-609600">
              <a:buFontTx/>
              <a:buAutoNum type="alphaLcParenR"/>
            </a:pPr>
            <a:r>
              <a:rPr lang="en-US" sz="2800" b="1">
                <a:solidFill>
                  <a:srgbClr val="7846FF"/>
                </a:solidFill>
              </a:rPr>
              <a:t>Vertebral</a:t>
            </a:r>
            <a:r>
              <a:rPr lang="en-US" sz="2800" b="1"/>
              <a:t>-</a:t>
            </a:r>
            <a:r>
              <a:rPr lang="en-US" sz="2800"/>
              <a:t> which includes the spinal column.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3733800" cy="1371600"/>
          </a:xfrm>
        </p:spPr>
        <p:txBody>
          <a:bodyPr/>
          <a:lstStyle/>
          <a:p>
            <a:r>
              <a:rPr lang="en-US" sz="5400" b="1">
                <a:solidFill>
                  <a:schemeClr val="tx1"/>
                </a:solidFill>
              </a:rPr>
              <a:t>Body Cavities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3316" name="Picture 4" descr="BodyCavitiesFrontalSagittal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34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a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798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5400" b="1"/>
              <a:t>Body Cavities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4340" name="BodyCavities.mp4" descr="Macintosh HD:Users:macuser:Desktop:Science Website:Anatomy-Physiology:Intro to Anatomy and Physiology:BodyCavitie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366</Words>
  <Application>Microsoft Office PowerPoint</Application>
  <PresentationFormat>On-screen Show (4:3)</PresentationFormat>
  <Paragraphs>58</Paragraphs>
  <Slides>15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ＭＳ Ｐゴシック</vt:lpstr>
      <vt:lpstr>Arial</vt:lpstr>
      <vt:lpstr>Blank Presentation</vt:lpstr>
      <vt:lpstr>Body Planes, Directions, and Cavities</vt:lpstr>
      <vt:lpstr>Basic Terms to Know…</vt:lpstr>
      <vt:lpstr>Body Planes</vt:lpstr>
      <vt:lpstr>What They Look Like</vt:lpstr>
      <vt:lpstr>Body Planes</vt:lpstr>
      <vt:lpstr>Sooooooo…….What if….</vt:lpstr>
      <vt:lpstr>Body Cavities</vt:lpstr>
      <vt:lpstr>Body Cavities</vt:lpstr>
      <vt:lpstr>Body Cavities</vt:lpstr>
      <vt:lpstr>OK, sooooo…….</vt:lpstr>
      <vt:lpstr>PowerPoint Presentation</vt:lpstr>
      <vt:lpstr>PowerPoint Presentation</vt:lpstr>
      <vt:lpstr>PowerPoint Presentation</vt:lpstr>
      <vt:lpstr>The Amazing Human Body</vt:lpstr>
      <vt:lpstr>Fun Facts……</vt:lpstr>
    </vt:vector>
  </TitlesOfParts>
  <Company>Marian 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Planes, Directions, and Cavities</dc:title>
  <dc:creator>Marian Weber</dc:creator>
  <cp:lastModifiedBy>Kimberley Buford</cp:lastModifiedBy>
  <cp:revision>10</cp:revision>
  <dcterms:created xsi:type="dcterms:W3CDTF">2010-02-01T15:54:26Z</dcterms:created>
  <dcterms:modified xsi:type="dcterms:W3CDTF">2016-08-30T14:27:54Z</dcterms:modified>
</cp:coreProperties>
</file>