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69"/>
  </p:notesMasterIdLst>
  <p:sldIdLst>
    <p:sldId id="293" r:id="rId2"/>
    <p:sldId id="257" r:id="rId3"/>
    <p:sldId id="304" r:id="rId4"/>
    <p:sldId id="258" r:id="rId5"/>
    <p:sldId id="259" r:id="rId6"/>
    <p:sldId id="260" r:id="rId7"/>
    <p:sldId id="261" r:id="rId8"/>
    <p:sldId id="294" r:id="rId9"/>
    <p:sldId id="262" r:id="rId10"/>
    <p:sldId id="295" r:id="rId11"/>
    <p:sldId id="296" r:id="rId12"/>
    <p:sldId id="305" r:id="rId13"/>
    <p:sldId id="306" r:id="rId14"/>
    <p:sldId id="307" r:id="rId15"/>
    <p:sldId id="308" r:id="rId16"/>
    <p:sldId id="263" r:id="rId17"/>
    <p:sldId id="264" r:id="rId18"/>
    <p:sldId id="297" r:id="rId19"/>
    <p:sldId id="265" r:id="rId20"/>
    <p:sldId id="310" r:id="rId21"/>
    <p:sldId id="266" r:id="rId22"/>
    <p:sldId id="298" r:id="rId23"/>
    <p:sldId id="267" r:id="rId24"/>
    <p:sldId id="300" r:id="rId25"/>
    <p:sldId id="268" r:id="rId26"/>
    <p:sldId id="301" r:id="rId27"/>
    <p:sldId id="311" r:id="rId28"/>
    <p:sldId id="312" r:id="rId29"/>
    <p:sldId id="269" r:id="rId30"/>
    <p:sldId id="303" r:id="rId31"/>
    <p:sldId id="270" r:id="rId32"/>
    <p:sldId id="302" r:id="rId33"/>
    <p:sldId id="313" r:id="rId34"/>
    <p:sldId id="314" r:id="rId35"/>
    <p:sldId id="315" r:id="rId36"/>
    <p:sldId id="271" r:id="rId37"/>
    <p:sldId id="272" r:id="rId38"/>
    <p:sldId id="287" r:id="rId39"/>
    <p:sldId id="273" r:id="rId40"/>
    <p:sldId id="274" r:id="rId41"/>
    <p:sldId id="286" r:id="rId42"/>
    <p:sldId id="275" r:id="rId43"/>
    <p:sldId id="288" r:id="rId44"/>
    <p:sldId id="276" r:id="rId45"/>
    <p:sldId id="277" r:id="rId46"/>
    <p:sldId id="289" r:id="rId47"/>
    <p:sldId id="290" r:id="rId48"/>
    <p:sldId id="278" r:id="rId49"/>
    <p:sldId id="291" r:id="rId50"/>
    <p:sldId id="279" r:id="rId51"/>
    <p:sldId id="292" r:id="rId52"/>
    <p:sldId id="316" r:id="rId53"/>
    <p:sldId id="317" r:id="rId54"/>
    <p:sldId id="318" r:id="rId55"/>
    <p:sldId id="319" r:id="rId56"/>
    <p:sldId id="280" r:id="rId57"/>
    <p:sldId id="281" r:id="rId58"/>
    <p:sldId id="320" r:id="rId59"/>
    <p:sldId id="321" r:id="rId60"/>
    <p:sldId id="282" r:id="rId61"/>
    <p:sldId id="322" r:id="rId62"/>
    <p:sldId id="283" r:id="rId63"/>
    <p:sldId id="284" r:id="rId64"/>
    <p:sldId id="285" r:id="rId65"/>
    <p:sldId id="323" r:id="rId66"/>
    <p:sldId id="324" r:id="rId67"/>
    <p:sldId id="325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7" autoAdjust="0"/>
    <p:restoredTop sz="99835" autoAdjust="0"/>
  </p:normalViewPr>
  <p:slideViewPr>
    <p:cSldViewPr>
      <p:cViewPr varScale="1">
        <p:scale>
          <a:sx n="74" d="100"/>
          <a:sy n="74" d="100"/>
        </p:scale>
        <p:origin x="103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3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301FA68-74C5-4DC3-A7DD-313EE5E20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7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8E837B-5312-4F67-B398-1EC1856D86B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94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64D24-28D7-476B-A3B0-C4DFC7ABE07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322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95226-0D1A-4A03-89DD-D6713EB4ED7F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0529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64928-3DCF-49D0-94DD-4811BFF8D58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116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334EC-9EFB-4179-BCAD-230E34A6C0A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668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08B104-2E17-4FF9-A757-1763F3861BC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3900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4466E-DFE1-4443-90EF-A856A7B998F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8449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B0085-F59A-462C-BDE5-496409B1F04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3563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DE77-4DA6-4995-AEDF-8B87D6FA964E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4665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F5385-C3FF-4C25-9C59-1BA4AD64228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500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4D390-E8A6-4999-B0E1-7E0728AB38A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88394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384FE-2125-4E8E-A3B8-A67A8524CC80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6468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B05EA-9469-4BDF-9C72-A08B4DF80D7C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0281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F7896C-71D9-4A50-B91D-2F701249BA1F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5173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A9467-77EA-4EBB-9BE4-6F93D2AEA43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725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D0581-897F-492F-B41C-2EC76F4C46DB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8899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C4A76-C6D8-4C21-9361-B671D8C5F69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99300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FC5A96-2DEC-4DBE-AEE9-D58A6FAF0B49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9192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158FE-2D26-429E-BA4A-506AF90E2ECB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5174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AFBBC4-CE5B-4C1D-A73B-D9881944B34A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8063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72F1C-4A9C-4CE1-BE30-AE5AF57B1C1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923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4A867F-FE12-4FA6-B5C3-D41DADA51A93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566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6A130-0D4F-450D-AEE6-95E71198C10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8050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4C549-AF63-4F3A-8699-95B48387D93E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0193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6BE082-77B3-44CA-A638-B9E147B3E41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7871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CF14A-800D-4E95-AD3B-A558045176D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0104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80D7B-1D4F-40CB-AF1E-8B9ADB2F09B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562903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B2E29-B008-4ED2-8612-0B68BAB8345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594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88F6C1-B113-4AD9-82EB-A8602BABA052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9606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54B055-30F7-437A-AFEF-CE82F7D6220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8642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3A3AD-05CF-4319-9860-5EDF268FCE3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764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6C9D1-5CD6-47DC-8670-1DB3833E27E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5222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730CFA-8673-4238-9472-FCBD5425CADB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131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71EF6-5EB0-43FD-BBF9-CC969E3F78F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4126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F6E9E-8C3B-4ECE-9F9F-ADFDE909CFC6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78597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F4E24-E7C1-491A-914E-8B6702882BB8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5004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3122F-2B9A-46F3-BF26-F72DE5711433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75408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C99611-2796-4E7D-8149-A31166CDD9F1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29569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9CD14-F5A1-4F54-A7A0-A63FE83AC96D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7524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1E944-762E-49E9-8614-A621827A2DBD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55318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96D794-FD8C-43CC-ABD5-BE571312276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6292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0E90F-61EB-4AC2-A072-7DE4693B7596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565902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3BFCE-DF05-4404-8932-C7142867F1B1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1591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CA81A-A1E7-4C7E-88FC-A2C6D9973BC9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597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1742DB-46D1-4FF5-8D49-438E479B698C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30641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94AB1B-677A-499B-9D69-9733B2BCD63E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00919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F19D0-6AD5-49CD-A358-A8A832F12535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66542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9A222-E909-408A-90D3-EA981A5C2AB0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0932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21951-68B6-4764-BF69-662425C7D7D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87925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303193-F19A-49FD-8B17-3E864BF5A32C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9539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F0BBF-84AC-45AF-97CA-58DC2504B92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7756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E4E9E-7311-442B-9C54-D5365F6EA3E4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19483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03478A-0190-43D3-BFEF-61863316D87D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50134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49215-5CF3-47E8-9FF8-6D1952D33776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10269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0ECA2-5BCE-46A1-B2D5-6D373AC9DBA8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9796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BB607-3029-429A-94CD-2778598293C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49590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76DED-053C-4C86-8C18-3B1AE4108189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52216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95AD3C-E8C8-4059-B99C-7FACF019636A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45729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9D37A-C231-4883-9C12-FBEC71E615A3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8907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A2418-9075-40BB-AF1E-524C0CED909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679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A4CF62-EEBC-4A5D-8030-1C12B82B2B5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85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15FAB0-E584-4F86-B921-C2F3A926D85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16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398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398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ECB26B0-F805-4510-8FAB-34CC72DCA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09765-96BB-4336-8C4C-F891F4E30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4F8A9-3911-4776-BAB6-D913D179E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D8835-BEB5-46A1-8988-336349111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A80D-CBF1-4773-AA5A-10AB70A64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05AF0-4339-4AEC-B612-4E571893AA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2542F-BE3B-41C2-A823-0B19CA49D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E5BE8-C6EE-4DDE-85D4-91F5528C09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8BB83-B7B6-4AB8-B2C0-A631D8B39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7F187-94BB-4A7D-9B46-7B9D0A528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B6FE-0225-4A44-B8DC-0A0C062E7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 sz="2400"/>
          </a:p>
        </p:txBody>
      </p:sp>
      <p:sp>
        <p:nvSpPr>
          <p:cNvPr id="8295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95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932A903-A408-46FA-84A6-18E20EA7F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2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9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2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9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2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  <p:bldP spid="82954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9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295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9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295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9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295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9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295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9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29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Biology%20PresentationExpress\Chapter07\Section03\Resources\ActiveArt\index.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Biology%20PresentationExpress\Chapter07\Section03\Resources\ActiveArt\osmosis_index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Biology%20PresentationExpress\Chapter07\Section03\Resources\ActiveArt\active_transoirt_index.html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smtClean="0">
                <a:latin typeface="Comic Sans MS" pitchFamily="66" charset="0"/>
              </a:rPr>
              <a:t>Standard 3 Notes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4800" smtClean="0">
                <a:latin typeface="Comic Sans MS" pitchFamily="66" charset="0"/>
              </a:rPr>
              <a:t>Cell Structure and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pic>
        <p:nvPicPr>
          <p:cNvPr id="1229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828800"/>
            <a:ext cx="7315200" cy="4992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828800"/>
            <a:ext cx="7010400" cy="49736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304800" y="1828800"/>
            <a:ext cx="850265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The cell theory states that new cells are produced from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nonliving material.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existing cells.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cytoplasm.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animals.</a:t>
            </a:r>
          </a:p>
        </p:txBody>
      </p:sp>
      <p:sp>
        <p:nvSpPr>
          <p:cNvPr id="284679" name="Rectangle 7"/>
          <p:cNvSpPr>
            <a:spLocks noChangeArrowheads="1"/>
          </p:cNvSpPr>
          <p:nvPr/>
        </p:nvSpPr>
        <p:spPr bwMode="auto">
          <a:xfrm>
            <a:off x="914400" y="3200400"/>
            <a:ext cx="7731125" cy="45085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4681" name="Picture 9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124200"/>
            <a:ext cx="58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The person who first used the term </a:t>
            </a:r>
            <a:r>
              <a:rPr lang="en-US" sz="2800" i="1"/>
              <a:t>cell</a:t>
            </a:r>
            <a:r>
              <a:rPr lang="en-US" sz="2800"/>
              <a:t> was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Matthias Schleiden.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Lynn Margulis.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Anton van Leeuwenhoek.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Robert Hooke.	</a:t>
            </a:r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914400" y="36576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728" name="Picture 8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582613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Which organism listed is a prokaryote?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protist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bacterium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fungus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plant	</a:t>
            </a:r>
          </a:p>
        </p:txBody>
      </p:sp>
      <p:sp>
        <p:nvSpPr>
          <p:cNvPr id="288775" name="Rectangle 7"/>
          <p:cNvSpPr>
            <a:spLocks noChangeArrowheads="1"/>
          </p:cNvSpPr>
          <p:nvPr/>
        </p:nvSpPr>
        <p:spPr bwMode="auto">
          <a:xfrm>
            <a:off x="914400" y="28194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8776" name="Picture 8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5826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258763" y="1857375"/>
            <a:ext cx="8502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One way prokaryotes differ from eukaryotes is that they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contain DNA, which carries biological information.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have a surrounding barrier called a cell membrane.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do not have a membrane separating DNA from the rest of the cell.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are usually larger and more complex.	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990600" y="3733800"/>
            <a:ext cx="7731125" cy="746125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90824" name="Picture 8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5826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Cell Wall</a:t>
            </a:r>
            <a:r>
              <a:rPr lang="en-US" smtClean="0"/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main function is to provide support and protection for the cell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made from fibers of carbohydrates and proteins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not found in animal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763000" cy="4648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Nucleus</a:t>
            </a:r>
            <a:r>
              <a:rPr lang="en-US" smtClean="0"/>
              <a:t>: (control center)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controls most cell processes and contains hereditary information (DNA)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found in all eukaryotes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contains granular material called </a:t>
            </a:r>
            <a:r>
              <a:rPr lang="en-US" b="1" smtClean="0"/>
              <a:t>chromatin</a:t>
            </a:r>
            <a:r>
              <a:rPr lang="en-US" smtClean="0"/>
              <a:t> (DNA and proteins)</a:t>
            </a:r>
            <a:endParaRPr lang="en-US" b="1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contains </a:t>
            </a:r>
            <a:r>
              <a:rPr lang="en-US" b="1" smtClean="0"/>
              <a:t>nucleolus</a:t>
            </a:r>
            <a:r>
              <a:rPr lang="en-US" smtClean="0"/>
              <a:t> which begins ribosome assembly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20483" name="Picture 16" descr="nucleo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344988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8"/>
          <p:cNvSpPr>
            <a:spLocks noChangeArrowheads="1"/>
          </p:cNvSpPr>
          <p:nvPr/>
        </p:nvSpPr>
        <p:spPr bwMode="auto">
          <a:xfrm>
            <a:off x="304800" y="2009775"/>
            <a:ext cx="864235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sz="3200"/>
          </a:p>
        </p:txBody>
      </p:sp>
      <p:sp>
        <p:nvSpPr>
          <p:cNvPr id="20485" name="Text Box 19"/>
          <p:cNvSpPr txBox="1">
            <a:spLocks noChangeArrowheads="1"/>
          </p:cNvSpPr>
          <p:nvPr/>
        </p:nvSpPr>
        <p:spPr bwMode="auto">
          <a:xfrm>
            <a:off x="273050" y="3852863"/>
            <a:ext cx="1579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Nucleolus</a:t>
            </a:r>
          </a:p>
        </p:txBody>
      </p:sp>
      <p:sp>
        <p:nvSpPr>
          <p:cNvPr id="20486" name="Rectangle 20"/>
          <p:cNvSpPr>
            <a:spLocks noChangeArrowheads="1"/>
          </p:cNvSpPr>
          <p:nvPr/>
        </p:nvSpPr>
        <p:spPr bwMode="auto">
          <a:xfrm>
            <a:off x="6210300" y="5334000"/>
            <a:ext cx="660400" cy="48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6759575" y="3768725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Nuclear envelope</a:t>
            </a:r>
          </a:p>
        </p:txBody>
      </p:sp>
      <p:sp>
        <p:nvSpPr>
          <p:cNvPr id="20488" name="Rectangle 22"/>
          <p:cNvSpPr>
            <a:spLocks noChangeArrowheads="1"/>
          </p:cNvSpPr>
          <p:nvPr/>
        </p:nvSpPr>
        <p:spPr bwMode="auto">
          <a:xfrm>
            <a:off x="6184900" y="5811838"/>
            <a:ext cx="622300" cy="593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Text Box 23"/>
          <p:cNvSpPr txBox="1">
            <a:spLocks noChangeArrowheads="1"/>
          </p:cNvSpPr>
          <p:nvPr/>
        </p:nvSpPr>
        <p:spPr bwMode="auto">
          <a:xfrm>
            <a:off x="6629400" y="49530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Nuclear pores</a:t>
            </a:r>
          </a:p>
        </p:txBody>
      </p:sp>
      <p:sp>
        <p:nvSpPr>
          <p:cNvPr id="20490" name="Rectangle 24"/>
          <p:cNvSpPr>
            <a:spLocks noChangeArrowheads="1"/>
          </p:cNvSpPr>
          <p:nvPr/>
        </p:nvSpPr>
        <p:spPr bwMode="auto">
          <a:xfrm>
            <a:off x="2070100" y="5702300"/>
            <a:ext cx="863600" cy="292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25"/>
          <p:cNvSpPr txBox="1">
            <a:spLocks noChangeArrowheads="1"/>
          </p:cNvSpPr>
          <p:nvPr/>
        </p:nvSpPr>
        <p:spPr bwMode="auto">
          <a:xfrm>
            <a:off x="841375" y="2613025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Chromatin</a:t>
            </a:r>
          </a:p>
        </p:txBody>
      </p:sp>
      <p:sp>
        <p:nvSpPr>
          <p:cNvPr id="20492" name="Line 26"/>
          <p:cNvSpPr>
            <a:spLocks noChangeShapeType="1"/>
          </p:cNvSpPr>
          <p:nvPr/>
        </p:nvSpPr>
        <p:spPr bwMode="auto">
          <a:xfrm>
            <a:off x="2141538" y="2835275"/>
            <a:ext cx="949325" cy="231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3" name="Line 27"/>
          <p:cNvSpPr>
            <a:spLocks noChangeShapeType="1"/>
          </p:cNvSpPr>
          <p:nvPr/>
        </p:nvSpPr>
        <p:spPr bwMode="auto">
          <a:xfrm flipV="1">
            <a:off x="1574800" y="3544888"/>
            <a:ext cx="2058988" cy="482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Line 28"/>
          <p:cNvSpPr>
            <a:spLocks noChangeShapeType="1"/>
          </p:cNvSpPr>
          <p:nvPr/>
        </p:nvSpPr>
        <p:spPr bwMode="auto">
          <a:xfrm>
            <a:off x="6319838" y="3946525"/>
            <a:ext cx="4635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Freeform 29"/>
          <p:cNvSpPr>
            <a:spLocks/>
          </p:cNvSpPr>
          <p:nvPr/>
        </p:nvSpPr>
        <p:spPr bwMode="auto">
          <a:xfrm>
            <a:off x="5562600" y="4572000"/>
            <a:ext cx="1098550" cy="658813"/>
          </a:xfrm>
          <a:custGeom>
            <a:avLst/>
            <a:gdLst>
              <a:gd name="T0" fmla="*/ 161925 w 692"/>
              <a:gd name="T1" fmla="*/ 0 h 415"/>
              <a:gd name="T2" fmla="*/ 1098550 w 692"/>
              <a:gd name="T3" fmla="*/ 658813 h 415"/>
              <a:gd name="T4" fmla="*/ 0 w 692"/>
              <a:gd name="T5" fmla="*/ 542925 h 415"/>
              <a:gd name="T6" fmla="*/ 0 60000 65536"/>
              <a:gd name="T7" fmla="*/ 0 60000 65536"/>
              <a:gd name="T8" fmla="*/ 0 60000 65536"/>
              <a:gd name="T9" fmla="*/ 0 w 692"/>
              <a:gd name="T10" fmla="*/ 0 h 415"/>
              <a:gd name="T11" fmla="*/ 692 w 692"/>
              <a:gd name="T12" fmla="*/ 415 h 4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2" h="415">
                <a:moveTo>
                  <a:pt x="102" y="0"/>
                </a:moveTo>
                <a:lnTo>
                  <a:pt x="692" y="415"/>
                </a:lnTo>
                <a:lnTo>
                  <a:pt x="0" y="342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30"/>
          <p:cNvSpPr>
            <a:spLocks noChangeShapeType="1"/>
          </p:cNvSpPr>
          <p:nvPr/>
        </p:nvSpPr>
        <p:spPr bwMode="auto">
          <a:xfrm flipV="1">
            <a:off x="1549400" y="3541713"/>
            <a:ext cx="2058988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Cytoskeleton</a:t>
            </a:r>
            <a:r>
              <a:rPr lang="en-US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network of protein filaments that helps the cell maintain its shape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b="1" smtClean="0"/>
              <a:t>Microtubules</a:t>
            </a:r>
            <a:r>
              <a:rPr lang="en-US" smtClean="0"/>
              <a:t>: hollow tubes that maintain shape and act as tracks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b="1" smtClean="0"/>
              <a:t>Microfilaments</a:t>
            </a:r>
            <a:r>
              <a:rPr lang="en-US" smtClean="0"/>
              <a:t>: long fibers that function in the movement and support of the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In the 1600’s </a:t>
            </a:r>
            <a:r>
              <a:rPr lang="en-US" u="sng" smtClean="0"/>
              <a:t>Anton Van Leeuwenhoek</a:t>
            </a:r>
            <a:r>
              <a:rPr lang="en-US" smtClean="0"/>
              <a:t> began using the microscope to examine cellular life.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In 1665 </a:t>
            </a:r>
            <a:r>
              <a:rPr lang="en-US" u="sng" smtClean="0"/>
              <a:t>Robert Hooke</a:t>
            </a:r>
            <a:r>
              <a:rPr lang="en-US" smtClean="0"/>
              <a:t> used a microscope to look at thin slices of plant tissue.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Cells</a:t>
            </a:r>
            <a:r>
              <a:rPr lang="en-US" smtClean="0"/>
              <a:t> became known as the basic units of life.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22531" name="Picture 5" descr="sb4844f1"/>
          <p:cNvPicPr>
            <a:picLocks noChangeAspect="1" noChangeArrowheads="1"/>
          </p:cNvPicPr>
          <p:nvPr/>
        </p:nvPicPr>
        <p:blipFill>
          <a:blip r:embed="rId3" cstate="print"/>
          <a:srcRect t="2269" r="9901"/>
          <a:stretch>
            <a:fillRect/>
          </a:stretch>
        </p:blipFill>
        <p:spPr bwMode="auto">
          <a:xfrm>
            <a:off x="1371600" y="1905000"/>
            <a:ext cx="623887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17713"/>
            <a:ext cx="87264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Ribosomes</a:t>
            </a:r>
            <a:r>
              <a:rPr lang="en-US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u="sng" smtClean="0"/>
              <a:t>location of protein synthesis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free floating or attached to the endoplasmic reticulum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Endoplasmic Reticulum</a:t>
            </a:r>
            <a:r>
              <a:rPr lang="en-US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u="sng" smtClean="0"/>
              <a:t>internal membrane system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components of the cell membrane are assembled and some proteins are modified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24579" name="Picture 9" descr="sb6500c06"/>
          <p:cNvPicPr>
            <a:picLocks noChangeAspect="1" noChangeArrowheads="1"/>
          </p:cNvPicPr>
          <p:nvPr/>
        </p:nvPicPr>
        <p:blipFill>
          <a:blip r:embed="rId3" cstate="print"/>
          <a:srcRect t="40637" r="48856"/>
          <a:stretch>
            <a:fillRect/>
          </a:stretch>
        </p:blipFill>
        <p:spPr bwMode="auto">
          <a:xfrm>
            <a:off x="1219200" y="2057400"/>
            <a:ext cx="639286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12"/>
          <p:cNvSpPr txBox="1">
            <a:spLocks noChangeArrowheads="1"/>
          </p:cNvSpPr>
          <p:nvPr/>
        </p:nvSpPr>
        <p:spPr bwMode="auto">
          <a:xfrm>
            <a:off x="7467600" y="4800600"/>
            <a:ext cx="147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Ribosomes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89550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Two types of 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-smooth ER = w/out ribosomes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rough ER = w/ribosomes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- ribosomes on the rough ER makes proteins that will be released from the cell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Golgi Apparatus</a:t>
            </a:r>
            <a:r>
              <a:rPr lang="en-US" smtClean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packages, sorts, and ships proteins in the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26627" name="Picture 11" descr="sb4826c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284"/>
          <a:stretch>
            <a:fillRect/>
          </a:stretch>
        </p:blipFill>
        <p:spPr bwMode="auto">
          <a:xfrm>
            <a:off x="1524000" y="2057400"/>
            <a:ext cx="6043613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Lysosomes</a:t>
            </a:r>
            <a:r>
              <a:rPr lang="en-US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u="sng" smtClean="0"/>
              <a:t>organelles filled with digestive enzymes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used to break down food particles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used to break down old organelles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514600"/>
            <a:ext cx="8534400" cy="3554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Vacuoles</a:t>
            </a:r>
            <a:r>
              <a:rPr lang="en-US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u="sng" smtClean="0"/>
              <a:t>store materials like water, salts, and proteins</a:t>
            </a: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plants contain a large central vacuole</a:t>
            </a:r>
          </a:p>
          <a:p>
            <a:pPr eaLnBrk="1" hangingPunct="1">
              <a:buFont typeface="Wingdings" pitchFamily="2" charset="2"/>
              <a:buNone/>
            </a:pPr>
            <a:endParaRPr lang="en-US" u="sng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30723" name="Picture 8" descr="pla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2688" y="2070100"/>
            <a:ext cx="3810000" cy="4010025"/>
          </a:xfrm>
          <a:noFill/>
        </p:spPr>
      </p:pic>
      <p:pic>
        <p:nvPicPr>
          <p:cNvPr id="30724" name="Picture 9" descr="Untitled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5088" y="3140075"/>
            <a:ext cx="3810000" cy="1868488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Chloroplasts</a:t>
            </a:r>
            <a:r>
              <a:rPr lang="en-US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use the energy from sunlight to make energy-rich food molecules through photosynthesis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contain the green pigment </a:t>
            </a:r>
            <a:r>
              <a:rPr lang="en-US" b="1" smtClean="0"/>
              <a:t>chlorophyll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print"/>
          <a:srcRect l="2805" r="6076"/>
          <a:stretch>
            <a:fillRect/>
          </a:stretch>
        </p:blipFill>
        <p:spPr bwMode="auto">
          <a:xfrm>
            <a:off x="2743200" y="1922463"/>
            <a:ext cx="4545013" cy="455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709"/>
          <a:stretch>
            <a:fillRect/>
          </a:stretch>
        </p:blipFill>
        <p:spPr>
          <a:xfrm>
            <a:off x="914400" y="2057400"/>
            <a:ext cx="8001000" cy="4157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17713"/>
            <a:ext cx="880268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smtClean="0"/>
              <a:t>Mitochondria</a:t>
            </a:r>
            <a:r>
              <a:rPr lang="en-US" smtClean="0"/>
              <a:t>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/>
              <a:t>	- use energy from food to make compounds that the cell can use for growth, development, and movement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smtClean="0"/>
              <a:t>Organelle DNA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/>
              <a:t>	- mitochondria and chloroplasts contain their own DNA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/>
              <a:t>	- could be descendants from prokaryotes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7-2 Cell Structures</a:t>
            </a:r>
          </a:p>
        </p:txBody>
      </p:sp>
      <p:pic>
        <p:nvPicPr>
          <p:cNvPr id="3481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981200"/>
            <a:ext cx="6096000" cy="47339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35843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In the nucleus of a cell, the DNA is usually visible as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 dense region called the nucleolus.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the nuclear envelope.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granular material called chromatin.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condensed bodies called chloroplasts.</a:t>
            </a:r>
          </a:p>
        </p:txBody>
      </p:sp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914400" y="36576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8233" name="Picture 9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58261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258763" y="1905000"/>
            <a:ext cx="8502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Chloroplasts are found in the cells of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plants only.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plants and some other organisms.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all eukaryotes.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most prokaryotes.</a:t>
            </a:r>
          </a:p>
        </p:txBody>
      </p:sp>
      <p:sp>
        <p:nvSpPr>
          <p:cNvPr id="310278" name="Rectangle 6"/>
          <p:cNvSpPr>
            <a:spLocks noChangeArrowheads="1"/>
          </p:cNvSpPr>
          <p:nvPr/>
        </p:nvSpPr>
        <p:spPr bwMode="auto">
          <a:xfrm>
            <a:off x="914400" y="28956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0279" name="Picture 7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582613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Which of the following is NOT a function of the Golgi apparatus?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synthesize proteins. 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modify proteins.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sort proteins.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package proteins.	</a:t>
            </a:r>
          </a:p>
        </p:txBody>
      </p:sp>
      <p:sp>
        <p:nvSpPr>
          <p:cNvPr id="312327" name="Rectangle 7"/>
          <p:cNvSpPr>
            <a:spLocks noChangeArrowheads="1"/>
          </p:cNvSpPr>
          <p:nvPr/>
        </p:nvSpPr>
        <p:spPr bwMode="auto">
          <a:xfrm>
            <a:off x="914400" y="2819400"/>
            <a:ext cx="7731125" cy="474663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2328" name="Picture 8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19400"/>
            <a:ext cx="5826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The cell membrane regulates what enters and leaves the cell and provides protection and support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The core of the cell membrane is a double-layered sheet called a </a:t>
            </a:r>
            <a:r>
              <a:rPr lang="en-US" b="1" smtClean="0"/>
              <a:t>lipid bilayer</a:t>
            </a:r>
            <a:r>
              <a:rPr lang="en-US" smtClean="0"/>
              <a:t>.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In addition to lipids, cell membranes also consist of proteins and carbohydrates.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The cell membrane is described by the “fluid mosaic” model- components of the membrane can move about freely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362200"/>
            <a:ext cx="7377113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581025" y="2279650"/>
            <a:ext cx="9715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Outside</a:t>
            </a: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of cell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619125" y="4832350"/>
            <a:ext cx="136525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Inside</a:t>
            </a: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of cell</a:t>
            </a:r>
          </a:p>
          <a:p>
            <a:pPr>
              <a:lnSpc>
                <a:spcPct val="80000"/>
              </a:lnSpc>
            </a:pPr>
            <a:r>
              <a:rPr lang="en-US">
                <a:latin typeface="Arial" charset="0"/>
              </a:rPr>
              <a:t>(cytoplasm)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2982913"/>
            <a:ext cx="8247063" cy="2692400"/>
            <a:chOff x="160" y="1567"/>
            <a:chExt cx="5195" cy="1696"/>
          </a:xfrm>
        </p:grpSpPr>
        <p:sp>
          <p:nvSpPr>
            <p:cNvPr id="40967" name="Text Box 9"/>
            <p:cNvSpPr txBox="1">
              <a:spLocks noChangeArrowheads="1"/>
            </p:cNvSpPr>
            <p:nvPr/>
          </p:nvSpPr>
          <p:spPr bwMode="auto">
            <a:xfrm>
              <a:off x="160" y="1951"/>
              <a:ext cx="72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Cell</a:t>
              </a:r>
            </a:p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membrane</a:t>
              </a:r>
              <a:endParaRPr lang="en-US">
                <a:latin typeface="Arial" charset="0"/>
              </a:endParaRPr>
            </a:p>
          </p:txBody>
        </p:sp>
        <p:sp>
          <p:nvSpPr>
            <p:cNvPr id="40968" name="Text Box 10"/>
            <p:cNvSpPr txBox="1">
              <a:spLocks noChangeArrowheads="1"/>
            </p:cNvSpPr>
            <p:nvPr/>
          </p:nvSpPr>
          <p:spPr bwMode="auto">
            <a:xfrm>
              <a:off x="2872" y="1727"/>
              <a:ext cx="585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Proteins</a:t>
              </a:r>
              <a:endParaRPr lang="en-US">
                <a:latin typeface="Arial" charset="0"/>
              </a:endParaRPr>
            </a:p>
          </p:txBody>
        </p:sp>
        <p:sp>
          <p:nvSpPr>
            <p:cNvPr id="40969" name="Text Box 11"/>
            <p:cNvSpPr txBox="1">
              <a:spLocks noChangeArrowheads="1"/>
            </p:cNvSpPr>
            <p:nvPr/>
          </p:nvSpPr>
          <p:spPr bwMode="auto">
            <a:xfrm>
              <a:off x="1712" y="2959"/>
              <a:ext cx="563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Protein</a:t>
              </a:r>
            </a:p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channel</a:t>
              </a:r>
              <a:endParaRPr lang="en-US">
                <a:latin typeface="Arial" charset="0"/>
              </a:endParaRPr>
            </a:p>
          </p:txBody>
        </p:sp>
        <p:sp>
          <p:nvSpPr>
            <p:cNvPr id="40970" name="Text Box 12"/>
            <p:cNvSpPr txBox="1">
              <a:spLocks noChangeArrowheads="1"/>
            </p:cNvSpPr>
            <p:nvPr/>
          </p:nvSpPr>
          <p:spPr bwMode="auto">
            <a:xfrm>
              <a:off x="3904" y="3007"/>
              <a:ext cx="797" cy="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Lipid bilayer</a:t>
              </a:r>
              <a:endParaRPr lang="en-US">
                <a:latin typeface="Arial" charset="0"/>
              </a:endParaRPr>
            </a:p>
          </p:txBody>
        </p:sp>
        <p:sp>
          <p:nvSpPr>
            <p:cNvPr id="40971" name="Text Box 13"/>
            <p:cNvSpPr txBox="1">
              <a:spLocks noChangeArrowheads="1"/>
            </p:cNvSpPr>
            <p:nvPr/>
          </p:nvSpPr>
          <p:spPr bwMode="auto">
            <a:xfrm>
              <a:off x="4464" y="1567"/>
              <a:ext cx="891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Carbohydrate</a:t>
              </a:r>
            </a:p>
            <a:p>
              <a:pPr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chains</a:t>
              </a:r>
              <a:endParaRPr lang="en-US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Every cell contains liquid in its interior and is surrounded by liquid.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The </a:t>
            </a:r>
            <a:r>
              <a:rPr lang="en-US" b="1" smtClean="0"/>
              <a:t>concentration</a:t>
            </a:r>
            <a:r>
              <a:rPr lang="en-US" smtClean="0"/>
              <a:t> of a solution is the mass of the solute in a given volume of solution, or mass/volume.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Diffusion</a:t>
            </a:r>
            <a:r>
              <a:rPr lang="en-US" smtClean="0"/>
              <a:t>: the movement of molecules from an area of </a:t>
            </a:r>
            <a:r>
              <a:rPr lang="en-US" u="sng" smtClean="0"/>
              <a:t>high concentration to low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The </a:t>
            </a:r>
            <a:r>
              <a:rPr lang="en-US" b="1" smtClean="0"/>
              <a:t>cell theory</a:t>
            </a:r>
            <a:r>
              <a:rPr lang="en-US" smtClean="0"/>
              <a:t> states: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all living things are composed of cells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cells are the basic unit of structure and function in living things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new cells are produced from existing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u="sng" smtClean="0"/>
              <a:t>Diffusion causes many substances to move across a cell membrane but does not require the cell to use energy</a:t>
            </a: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When the concentration of molecules is equal on both sides of the membrane, the cell is said to be in </a:t>
            </a:r>
            <a:r>
              <a:rPr lang="en-US" b="1" smtClean="0"/>
              <a:t>equilibrium</a:t>
            </a:r>
            <a:r>
              <a:rPr lang="en-US" smtClean="0"/>
              <a:t>.</a:t>
            </a:r>
            <a:endParaRPr lang="en-US" u="sng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286000"/>
            <a:ext cx="2816225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2282825" y="2606675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High</a:t>
            </a:r>
          </a:p>
          <a:p>
            <a:r>
              <a:rPr lang="en-US" sz="1600">
                <a:latin typeface="Arial" charset="0"/>
              </a:rPr>
              <a:t>Concentration</a:t>
            </a:r>
            <a:endParaRPr lang="en-US">
              <a:latin typeface="Arial" charset="0"/>
            </a:endParaRP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2282825" y="5311775"/>
            <a:ext cx="1447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Low</a:t>
            </a:r>
          </a:p>
          <a:p>
            <a:r>
              <a:rPr lang="en-US" sz="1600">
                <a:latin typeface="Arial" charset="0"/>
              </a:rPr>
              <a:t>Concentration</a:t>
            </a:r>
            <a:endParaRPr lang="en-US">
              <a:latin typeface="Arial" charset="0"/>
            </a:endParaRPr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2282825" y="3609975"/>
            <a:ext cx="1155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</a:rPr>
              <a:t>Cell</a:t>
            </a:r>
          </a:p>
          <a:p>
            <a:r>
              <a:rPr lang="en-US" sz="1600">
                <a:latin typeface="Arial" charset="0"/>
              </a:rPr>
              <a:t>Membrane</a:t>
            </a:r>
            <a:endParaRPr lang="en-US">
              <a:latin typeface="Arial" charset="0"/>
            </a:endParaRP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5622925" y="2097088"/>
            <a:ext cx="9826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Glucose</a:t>
            </a:r>
          </a:p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molecules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5915025" y="5170488"/>
            <a:ext cx="804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Protein</a:t>
            </a:r>
          </a:p>
          <a:p>
            <a:pPr>
              <a:lnSpc>
                <a:spcPct val="80000"/>
              </a:lnSpc>
            </a:pPr>
            <a:r>
              <a:rPr lang="en-US" sz="1400">
                <a:latin typeface="Arial" charset="0"/>
              </a:rPr>
              <a:t>channel</a:t>
            </a:r>
          </a:p>
        </p:txBody>
      </p:sp>
      <p:sp>
        <p:nvSpPr>
          <p:cNvPr id="4404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Cell membranes are </a:t>
            </a:r>
            <a:r>
              <a:rPr lang="en-US" b="1" smtClean="0"/>
              <a:t>semi permeable</a:t>
            </a:r>
            <a:r>
              <a:rPr lang="en-US" smtClean="0"/>
              <a:t>, meaning that some substances can pass across while others can not.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The diffusion of water molecules across a membrane is called </a:t>
            </a:r>
            <a:r>
              <a:rPr lang="en-US" b="1" smtClean="0"/>
              <a:t>osmosis</a:t>
            </a:r>
            <a:r>
              <a:rPr lang="en-US" smtClean="0"/>
              <a:t>.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hlinkClick r:id="rId3" action="ppaction://hlinkfile"/>
              </a:rPr>
              <a:t>Diffusion Animation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5" y="2133600"/>
            <a:ext cx="698341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0" y="3494088"/>
            <a:ext cx="12763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Cell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membrane</a:t>
            </a: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828800" y="2443163"/>
            <a:ext cx="199548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b="1">
                <a:latin typeface="Arial" charset="0"/>
              </a:rPr>
              <a:t>Higher Concentration</a:t>
            </a:r>
          </a:p>
          <a:p>
            <a:pPr algn="ctr">
              <a:lnSpc>
                <a:spcPct val="85000"/>
              </a:lnSpc>
            </a:pPr>
            <a:r>
              <a:rPr lang="en-US" sz="1400" b="1">
                <a:latin typeface="Arial" charset="0"/>
              </a:rPr>
              <a:t>of Water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993900" y="5033963"/>
            <a:ext cx="1955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b="1">
                <a:latin typeface="Arial" charset="0"/>
              </a:rPr>
              <a:t>Lower Concentration</a:t>
            </a:r>
          </a:p>
          <a:p>
            <a:pPr algn="ctr">
              <a:lnSpc>
                <a:spcPct val="85000"/>
              </a:lnSpc>
            </a:pPr>
            <a:r>
              <a:rPr lang="en-US" sz="1400" b="1">
                <a:latin typeface="Arial" charset="0"/>
              </a:rPr>
              <a:t>of Water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5295900" y="2354263"/>
            <a:ext cx="15049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" charset="0"/>
              </a:rPr>
              <a:t>Water molecules</a:t>
            </a:r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4876800" y="5389563"/>
            <a:ext cx="15049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" charset="0"/>
              </a:rPr>
              <a:t>Sugar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When a cell is in an external solution water may move into or out of the cell.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</a:t>
            </a:r>
            <a:r>
              <a:rPr lang="en-US" b="1" smtClean="0"/>
              <a:t>Isotonic solution</a:t>
            </a:r>
            <a:r>
              <a:rPr lang="en-US" smtClean="0"/>
              <a:t>: inside [water]  = outside [water]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 </a:t>
            </a:r>
            <a:r>
              <a:rPr lang="en-US" b="1" smtClean="0"/>
              <a:t>Hypotonic solution</a:t>
            </a:r>
            <a:r>
              <a:rPr lang="en-US" smtClean="0"/>
              <a:t>: inside [water] is less than outside [water]; water moves in the cell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17713"/>
            <a:ext cx="8345488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800" smtClean="0"/>
              <a:t>	</a:t>
            </a:r>
            <a:r>
              <a:rPr lang="en-US" smtClean="0"/>
              <a:t>- </a:t>
            </a:r>
            <a:r>
              <a:rPr lang="en-US" b="1" smtClean="0"/>
              <a:t>Hypertonic solution</a:t>
            </a:r>
            <a:r>
              <a:rPr lang="en-US" smtClean="0"/>
              <a:t>: inside [water] is more than outside [water]; water leaves the cell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>
                <a:hlinkClick r:id="rId3" action="ppaction://hlinkfile"/>
              </a:rPr>
              <a:t>Osmosis Animation</a:t>
            </a:r>
            <a:endParaRPr lang="en-US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mtClean="0"/>
              <a:t>Many membranes have proteins that allow molecules to cross the membrane.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smtClean="0"/>
              <a:t>Facilitated diffusion</a:t>
            </a:r>
            <a:r>
              <a:rPr lang="en-US" smtClean="0"/>
              <a:t>: diffusion of molecules across a membrane with the help of a membrane 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pic>
        <p:nvPicPr>
          <p:cNvPr id="501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133600"/>
            <a:ext cx="8915400" cy="3465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Facilitated diffusion is called </a:t>
            </a:r>
            <a:r>
              <a:rPr lang="en-US" b="1" smtClean="0"/>
              <a:t>passive transport</a:t>
            </a:r>
            <a:r>
              <a:rPr lang="en-US" smtClean="0"/>
              <a:t> because it does not require energy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Active transport</a:t>
            </a:r>
            <a:r>
              <a:rPr lang="en-US" smtClean="0"/>
              <a:t> moves molecules from </a:t>
            </a:r>
            <a:r>
              <a:rPr lang="en-US" u="sng" smtClean="0"/>
              <a:t>low concentration to high concentration</a:t>
            </a:r>
            <a:r>
              <a:rPr lang="en-US" smtClean="0"/>
              <a:t>.  This requires energy.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hlinkClick r:id="rId3" action="ppaction://hlinkfile"/>
              </a:rPr>
              <a:t>Active Transport Animation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89916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Despite differences in cell size and shape, certain structures are common to most cells.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Cell membrane</a:t>
            </a:r>
            <a:r>
              <a:rPr lang="en-US" smtClean="0"/>
              <a:t>: a thin flexible barrier around the cell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Cell wall</a:t>
            </a:r>
            <a:r>
              <a:rPr lang="en-US" smtClean="0"/>
              <a:t>: a strong layer around the cell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7-3 Movement through the Membrane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Endocytosis</a:t>
            </a:r>
            <a:r>
              <a:rPr lang="en-US" smtClean="0"/>
              <a:t>: the process of actively transporting large molecules into a cell.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When large particles are taken into the cell by endocytosis, the process is called </a:t>
            </a:r>
            <a:r>
              <a:rPr lang="en-US" b="1" smtClean="0"/>
              <a:t>phagocytosis</a:t>
            </a:r>
            <a:r>
              <a:rPr lang="en-US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The removal of large molecules from the cell is known as </a:t>
            </a:r>
            <a:r>
              <a:rPr lang="en-US" b="1" smtClean="0"/>
              <a:t>exocytosis</a:t>
            </a:r>
            <a:r>
              <a:rPr lang="en-US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-6350"/>
            <a:ext cx="71628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55299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50938" lvl="1" indent="-86360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Unlike a cell wall, a cell membrane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 is composed of a lipid bilayer.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 provides rigid support for the surrounding cell.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 allows most small molecules and ions to pass through easily.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 is found only in plants, fungi, algae, and many prokaryotes.	</a:t>
            </a:r>
          </a:p>
        </p:txBody>
      </p:sp>
      <p:sp>
        <p:nvSpPr>
          <p:cNvPr id="322567" name="Rectangle 7"/>
          <p:cNvSpPr>
            <a:spLocks noChangeArrowheads="1"/>
          </p:cNvSpPr>
          <p:nvPr/>
        </p:nvSpPr>
        <p:spPr bwMode="auto">
          <a:xfrm>
            <a:off x="914400" y="23622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2569" name="Picture 9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5826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56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258763" y="1828800"/>
            <a:ext cx="85026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61975" lvl="1" indent="4763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  <a:tabLst>
                <a:tab pos="623888" algn="l"/>
                <a:tab pos="973138" algn="l"/>
                <a:tab pos="1651000" algn="l"/>
              </a:tabLst>
            </a:pPr>
            <a:r>
              <a:rPr lang="en-US" sz="2800"/>
              <a:t>If a substance is more highly concentrated outside the cell than inside the cell and the substance can move through the cell membrane, the substance will</a:t>
            </a:r>
          </a:p>
          <a:p>
            <a:pPr marL="1255713" lvl="2" indent="-385763" eaLnBrk="1" hangingPunct="1"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SzPct val="50000"/>
              <a:buFont typeface="Wingdings" pitchFamily="2" charset="2"/>
              <a:buNone/>
              <a:tabLst>
                <a:tab pos="623888" algn="l"/>
                <a:tab pos="973138" algn="l"/>
                <a:tab pos="1651000" algn="l"/>
              </a:tabLst>
            </a:pPr>
            <a:r>
              <a:rPr lang="en-US" sz="2400"/>
              <a:t>move by diffusion from inside the cell to outside.	</a:t>
            </a:r>
          </a:p>
          <a:p>
            <a:pPr marL="1255713" lvl="2" indent="-385763" eaLnBrk="1" hangingPunct="1"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SzPct val="50000"/>
              <a:buFont typeface="Wingdings" pitchFamily="2" charset="2"/>
              <a:buNone/>
              <a:tabLst>
                <a:tab pos="623888" algn="l"/>
                <a:tab pos="973138" algn="l"/>
                <a:tab pos="1651000" algn="l"/>
              </a:tabLst>
            </a:pPr>
            <a:r>
              <a:rPr lang="en-US" sz="2400"/>
              <a:t>remain in high concentration outside the cell.</a:t>
            </a:r>
          </a:p>
          <a:p>
            <a:pPr marL="1255713" lvl="2" indent="-385763" eaLnBrk="1" hangingPunct="1"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SzPct val="50000"/>
              <a:buFont typeface="Wingdings" pitchFamily="2" charset="2"/>
              <a:buNone/>
              <a:tabLst>
                <a:tab pos="623888" algn="l"/>
                <a:tab pos="973138" algn="l"/>
                <a:tab pos="1651000" algn="l"/>
              </a:tabLst>
            </a:pPr>
            <a:r>
              <a:rPr lang="en-US" sz="2400"/>
              <a:t>move by diffusion from outside to inside the cell.	</a:t>
            </a:r>
          </a:p>
          <a:p>
            <a:pPr marL="1255713" lvl="2" indent="-385763" eaLnBrk="1" hangingPunct="1">
              <a:spcBef>
                <a:spcPct val="20000"/>
              </a:spcBef>
              <a:spcAft>
                <a:spcPct val="25000"/>
              </a:spcAft>
              <a:buClr>
                <a:schemeClr val="folHlink"/>
              </a:buClr>
              <a:buSzPct val="50000"/>
              <a:buFont typeface="Wingdings" pitchFamily="2" charset="2"/>
              <a:buNone/>
              <a:tabLst>
                <a:tab pos="623888" algn="l"/>
                <a:tab pos="973138" algn="l"/>
                <a:tab pos="1651000" algn="l"/>
              </a:tabLst>
            </a:pPr>
            <a:r>
              <a:rPr lang="en-US" sz="2400"/>
              <a:t>cause water to enter the cell by osmosis.</a:t>
            </a:r>
          </a:p>
        </p:txBody>
      </p:sp>
      <p:sp>
        <p:nvSpPr>
          <p:cNvPr id="324614" name="Rectangle 6"/>
          <p:cNvSpPr>
            <a:spLocks noChangeArrowheads="1"/>
          </p:cNvSpPr>
          <p:nvPr/>
        </p:nvSpPr>
        <p:spPr bwMode="auto">
          <a:xfrm>
            <a:off x="1143000" y="4648200"/>
            <a:ext cx="7731125" cy="6096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4615" name="Picture 7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724400"/>
            <a:ext cx="5826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58763" y="1828800"/>
            <a:ext cx="85026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The movement of materials in a cell against a concentration difference is called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facilitated diffusion.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active transport.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osmosis.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diffusion.</a:t>
            </a:r>
          </a:p>
        </p:txBody>
      </p:sp>
      <p:sp>
        <p:nvSpPr>
          <p:cNvPr id="326662" name="Rectangle 6"/>
          <p:cNvSpPr>
            <a:spLocks noChangeArrowheads="1"/>
          </p:cNvSpPr>
          <p:nvPr/>
        </p:nvSpPr>
        <p:spPr bwMode="auto">
          <a:xfrm>
            <a:off x="914400" y="3200400"/>
            <a:ext cx="7731125" cy="45720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6663" name="Picture 7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00400"/>
            <a:ext cx="5826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04800" y="1828800"/>
            <a:ext cx="8502650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The process by which molecules diffuse across a membrane through protein channels is called 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active transport.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endocytosis.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facilitated diffusion.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osmosis.	</a:t>
            </a:r>
          </a:p>
        </p:txBody>
      </p:sp>
      <p:sp>
        <p:nvSpPr>
          <p:cNvPr id="328710" name="Rectangle 6"/>
          <p:cNvSpPr>
            <a:spLocks noChangeArrowheads="1"/>
          </p:cNvSpPr>
          <p:nvPr/>
        </p:nvSpPr>
        <p:spPr bwMode="auto">
          <a:xfrm>
            <a:off x="914400" y="3657600"/>
            <a:ext cx="7731125" cy="465138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8711" name="Picture 7" descr="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81400"/>
            <a:ext cx="58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43975" cy="9144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Cells are specialized to perform certain tasks, either as individuals or as part of a larger organism.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Sometimes a cell </a:t>
            </a:r>
            <a:r>
              <a:rPr lang="en-US" i="1" smtClean="0"/>
              <a:t>is</a:t>
            </a:r>
            <a:r>
              <a:rPr lang="en-US" smtClean="0"/>
              <a:t> the organism.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A single-celled organism is called a </a:t>
            </a:r>
            <a:r>
              <a:rPr lang="en-US" b="1" smtClean="0"/>
              <a:t>unicellular organism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they grow, respond to the environment and reproduce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43975" cy="8382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Unicellular organisms can be prokaryotes or eukaryotes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some may be colonial: they live as a group of individuals, but are attached to each other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Multicellular organisms have </a:t>
            </a:r>
            <a:r>
              <a:rPr lang="en-US" b="1" smtClean="0"/>
              <a:t>cell specialization</a:t>
            </a:r>
            <a:r>
              <a:rPr lang="en-US" smtClean="0"/>
              <a:t>, or separate roles for each type of cell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9286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016125"/>
            <a:ext cx="64770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8524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913" y="1978025"/>
            <a:ext cx="52101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Nucleus</a:t>
            </a:r>
            <a:r>
              <a:rPr lang="en-US" smtClean="0"/>
              <a:t>: a large structure that contains the cell’s genetic material and controls the cell’s activity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Cytoplasm</a:t>
            </a:r>
            <a:r>
              <a:rPr lang="en-US" smtClean="0"/>
              <a:t>: material inside the cell membrane, not including the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43975" cy="762000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17713"/>
            <a:ext cx="826928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Cells in multicellular organisms are specialized to perform particular functions within the organism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ex. Pancreatic cells are specialized to produce digestive enzymes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The levels of organization in a multicellular organism are individual cells, tissues, organs, and organ systems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8524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4515" name="Rectangle 6"/>
          <p:cNvSpPr>
            <a:spLocks noChangeArrowheads="1"/>
          </p:cNvSpPr>
          <p:nvPr/>
        </p:nvSpPr>
        <p:spPr bwMode="auto">
          <a:xfrm>
            <a:off x="0" y="1752600"/>
            <a:ext cx="864235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endParaRPr lang="en-US" sz="3200"/>
          </a:p>
        </p:txBody>
      </p:sp>
      <p:pic>
        <p:nvPicPr>
          <p:cNvPr id="645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6938"/>
            <a:ext cx="20732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1225" y="2163763"/>
            <a:ext cx="21621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450" y="2111375"/>
            <a:ext cx="2181225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48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2165350"/>
            <a:ext cx="22939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Rectangle 11"/>
          <p:cNvSpPr>
            <a:spLocks noChangeArrowheads="1"/>
          </p:cNvSpPr>
          <p:nvPr/>
        </p:nvSpPr>
        <p:spPr bwMode="auto">
          <a:xfrm>
            <a:off x="611188" y="2147888"/>
            <a:ext cx="11144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Rectangle 12"/>
          <p:cNvSpPr>
            <a:spLocks noChangeArrowheads="1"/>
          </p:cNvSpPr>
          <p:nvPr/>
        </p:nvSpPr>
        <p:spPr bwMode="auto">
          <a:xfrm>
            <a:off x="2554288" y="2119313"/>
            <a:ext cx="2017712" cy="217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3"/>
          <p:cNvSpPr>
            <a:spLocks noChangeArrowheads="1"/>
          </p:cNvSpPr>
          <p:nvPr/>
        </p:nvSpPr>
        <p:spPr bwMode="auto">
          <a:xfrm>
            <a:off x="5108575" y="2119313"/>
            <a:ext cx="1103313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Rectangle 14"/>
          <p:cNvSpPr>
            <a:spLocks noChangeArrowheads="1"/>
          </p:cNvSpPr>
          <p:nvPr/>
        </p:nvSpPr>
        <p:spPr bwMode="auto">
          <a:xfrm>
            <a:off x="7112000" y="2206625"/>
            <a:ext cx="1408113" cy="231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4863" name="Text Box 15"/>
          <p:cNvSpPr txBox="1">
            <a:spLocks noChangeArrowheads="1"/>
          </p:cNvSpPr>
          <p:nvPr/>
        </p:nvSpPr>
        <p:spPr bwMode="auto">
          <a:xfrm>
            <a:off x="2193925" y="1987550"/>
            <a:ext cx="3032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Smooth muscle tissue</a:t>
            </a:r>
          </a:p>
        </p:txBody>
      </p:sp>
      <p:sp>
        <p:nvSpPr>
          <p:cNvPr id="64525" name="Text Box 16"/>
          <p:cNvSpPr txBox="1">
            <a:spLocks noChangeArrowheads="1"/>
          </p:cNvSpPr>
          <p:nvPr/>
        </p:nvSpPr>
        <p:spPr bwMode="auto">
          <a:xfrm>
            <a:off x="388938" y="1982788"/>
            <a:ext cx="2451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Muscle cell</a:t>
            </a:r>
          </a:p>
        </p:txBody>
      </p:sp>
      <p:sp>
        <p:nvSpPr>
          <p:cNvPr id="334865" name="Text Box 17"/>
          <p:cNvSpPr txBox="1">
            <a:spLocks noChangeArrowheads="1"/>
          </p:cNvSpPr>
          <p:nvPr/>
        </p:nvSpPr>
        <p:spPr bwMode="auto">
          <a:xfrm>
            <a:off x="5200650" y="1998663"/>
            <a:ext cx="2451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Stomach</a:t>
            </a:r>
          </a:p>
        </p:txBody>
      </p:sp>
      <p:sp>
        <p:nvSpPr>
          <p:cNvPr id="334866" name="Text Box 18"/>
          <p:cNvSpPr txBox="1">
            <a:spLocks noChangeArrowheads="1"/>
          </p:cNvSpPr>
          <p:nvPr/>
        </p:nvSpPr>
        <p:spPr bwMode="auto">
          <a:xfrm>
            <a:off x="6883400" y="1993900"/>
            <a:ext cx="2451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Digestive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63" grpId="0"/>
      <p:bldP spid="334865" grpId="0"/>
      <p:bldP spid="33486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9286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Cells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specialized cells such as nerve and muscle cells are able to exist because other cells are specialized to obtain the food and oxygen those cells need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b="1" smtClean="0"/>
              <a:t>Tissue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mtClean="0"/>
              <a:t>	- a group of similar cells that perform the same function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8524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	- there are 4 main types of tissues: muscle, epithelial, nervous, and connective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Organs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many tasks are too complicated to be carried out by just one tissue; </a:t>
            </a:r>
            <a:r>
              <a:rPr lang="en-US" b="1" smtClean="0"/>
              <a:t>organs</a:t>
            </a:r>
            <a:r>
              <a:rPr lang="en-US" smtClean="0"/>
              <a:t> are groups of tissues that work together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8943975" cy="852487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7-4 The Diversity of Cellular Life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Organ systems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a group of organs that work together to perform a specific function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- 11 organ systems in the human body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68611" name="Rectangle 6"/>
          <p:cNvSpPr>
            <a:spLocks noChangeArrowheads="1"/>
          </p:cNvSpPr>
          <p:nvPr/>
        </p:nvSpPr>
        <p:spPr bwMode="auto">
          <a:xfrm>
            <a:off x="258763" y="1828800"/>
            <a:ext cx="85026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50938" lvl="1" indent="-86360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Cell specialization is characteristic of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bacteria.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all unicellular organisms.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yeasts.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multicellular organisms.</a:t>
            </a:r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914400" y="3657600"/>
            <a:ext cx="7731125" cy="45085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6905" name="Picture 9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57600"/>
            <a:ext cx="58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258763" y="1828800"/>
            <a:ext cx="85026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50938" lvl="1" indent="-86360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The stomach is an example of a(an) 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tissue.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organ.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organ system.	</a:t>
            </a:r>
          </a:p>
          <a:p>
            <a:pPr marL="1279525" lvl="2" indent="-877888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   organism.</a:t>
            </a:r>
          </a:p>
        </p:txBody>
      </p:sp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914400" y="2819400"/>
            <a:ext cx="7731125" cy="45085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8951" name="Picture 7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43200"/>
            <a:ext cx="58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5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1130300" y="200025"/>
            <a:ext cx="7793038" cy="1462088"/>
          </a:xfrm>
        </p:spPr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Section Quiz</a:t>
            </a:r>
          </a:p>
        </p:txBody>
      </p:sp>
      <p:sp>
        <p:nvSpPr>
          <p:cNvPr id="70659" name="Rectangle 6"/>
          <p:cNvSpPr>
            <a:spLocks noChangeArrowheads="1"/>
          </p:cNvSpPr>
          <p:nvPr/>
        </p:nvSpPr>
        <p:spPr bwMode="auto">
          <a:xfrm>
            <a:off x="238125" y="1814513"/>
            <a:ext cx="85026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None/>
            </a:pPr>
            <a:r>
              <a:rPr lang="en-US" sz="2800"/>
              <a:t>Which of the following shows the levels of organization in an organism from the simplest to the most complex?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organ system, organ, cell, tissue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tissue, cell, organ, organ system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cell, tissue, organ, organ system	</a:t>
            </a:r>
          </a:p>
          <a:p>
            <a:pPr marL="1143000" lvl="2" indent="-228600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None/>
            </a:pPr>
            <a:r>
              <a:rPr lang="en-US" sz="2400"/>
              <a:t>cell, organ, tissue, organ system	</a:t>
            </a:r>
          </a:p>
        </p:txBody>
      </p: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914400" y="4038600"/>
            <a:ext cx="7731125" cy="450850"/>
          </a:xfrm>
          <a:prstGeom prst="rect">
            <a:avLst/>
          </a:prstGeom>
          <a:solidFill>
            <a:srgbClr val="00CC00">
              <a:alpha val="27843"/>
            </a:srgbClr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41000" name="Picture 8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62400"/>
            <a:ext cx="582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Prokaryotes</a:t>
            </a:r>
            <a:r>
              <a:rPr lang="en-US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small and simple cells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do not contain a nucleus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kingdom </a:t>
            </a:r>
            <a:r>
              <a:rPr lang="en-US" b="1" smtClean="0"/>
              <a:t>Monera</a:t>
            </a:r>
            <a:r>
              <a:rPr lang="en-US" smtClean="0"/>
              <a:t>: bacteria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no membrane-bound organelles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pic>
        <p:nvPicPr>
          <p:cNvPr id="1024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905000"/>
            <a:ext cx="7239000" cy="4849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omic Sans MS" pitchFamily="66" charset="0"/>
              </a:rPr>
              <a:t>7-1 Life Is Cellular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/>
              <a:t>Eukaryotes</a:t>
            </a:r>
            <a:r>
              <a:rPr lang="en-US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contain a nucleus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contain specialized structures called </a:t>
            </a:r>
            <a:r>
              <a:rPr lang="en-US" b="1" smtClean="0"/>
              <a:t>organelles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- all plants, animals, fungi, and many microorganisms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2342</TotalTime>
  <Words>1067</Words>
  <Application>Microsoft Office PowerPoint</Application>
  <PresentationFormat>On-screen Show (4:3)</PresentationFormat>
  <Paragraphs>348</Paragraphs>
  <Slides>67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Comic Sans MS</vt:lpstr>
      <vt:lpstr>Tahoma</vt:lpstr>
      <vt:lpstr>Wingdings</vt:lpstr>
      <vt:lpstr>Blends</vt:lpstr>
      <vt:lpstr>Standard 3 Notes</vt:lpstr>
      <vt:lpstr>7-1 Life Is Cellular</vt:lpstr>
      <vt:lpstr>7-1 Life Is Cellular</vt:lpstr>
      <vt:lpstr>7-1 Life Is Cellular</vt:lpstr>
      <vt:lpstr>7-1 Life Is Cellular</vt:lpstr>
      <vt:lpstr>7-1 Life Is Cellular</vt:lpstr>
      <vt:lpstr>7-1 Life Is Cellular</vt:lpstr>
      <vt:lpstr>7-1 Life Is Cellular</vt:lpstr>
      <vt:lpstr>7-1 Life Is Cellular</vt:lpstr>
      <vt:lpstr>7-1 Life Is Cellular</vt:lpstr>
      <vt:lpstr>7-1 Life Is Cellular</vt:lpstr>
      <vt:lpstr>Section Quiz</vt:lpstr>
      <vt:lpstr>Section Quiz</vt:lpstr>
      <vt:lpstr>Section Quiz</vt:lpstr>
      <vt:lpstr>Section Quiz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7-2 Cell Structures</vt:lpstr>
      <vt:lpstr>Section Quiz</vt:lpstr>
      <vt:lpstr>Section Quiz</vt:lpstr>
      <vt:lpstr>Section Quiz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7-3 Movement through the Membrane</vt:lpstr>
      <vt:lpstr>PowerPoint Presentation</vt:lpstr>
      <vt:lpstr>7-3 Movement through the Membrane</vt:lpstr>
      <vt:lpstr>7-3 Movement through the Membrane</vt:lpstr>
      <vt:lpstr>PowerPoint Presentation</vt:lpstr>
      <vt:lpstr>7-3 Movement through the Membrane</vt:lpstr>
      <vt:lpstr>PowerPoint Presentation</vt:lpstr>
      <vt:lpstr>Section Quiz</vt:lpstr>
      <vt:lpstr>Section Quiz</vt:lpstr>
      <vt:lpstr>Section Quiz</vt:lpstr>
      <vt:lpstr>Section Quiz</vt:lpstr>
      <vt:lpstr>7-4 The Diversity of Cellular Life</vt:lpstr>
      <vt:lpstr>7-4 The Diversity of Cellular Life</vt:lpstr>
      <vt:lpstr>7-4 The Diversity of Cellular Life</vt:lpstr>
      <vt:lpstr>7-4 The Diversity of Cellular Life</vt:lpstr>
      <vt:lpstr>7-4 The Diversity of Cellular Life</vt:lpstr>
      <vt:lpstr>7-4 The Diversity of Cellular Life</vt:lpstr>
      <vt:lpstr>7-4 The Diversity of Cellular Life</vt:lpstr>
      <vt:lpstr>7-4 The Diversity of Cellular Life</vt:lpstr>
      <vt:lpstr>7-4 The Diversity of Cellular Life</vt:lpstr>
      <vt:lpstr>Section Quiz</vt:lpstr>
      <vt:lpstr>Section Quiz</vt:lpstr>
      <vt:lpstr>Section Quiz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Notes</dc:title>
  <dc:creator>Mark Coziahr</dc:creator>
  <cp:lastModifiedBy>Kimberley Buford</cp:lastModifiedBy>
  <cp:revision>39</cp:revision>
  <dcterms:created xsi:type="dcterms:W3CDTF">2002-07-11T09:20:39Z</dcterms:created>
  <dcterms:modified xsi:type="dcterms:W3CDTF">2016-11-26T23:00:54Z</dcterms:modified>
</cp:coreProperties>
</file>