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58" r:id="rId5"/>
    <p:sldId id="259" r:id="rId6"/>
    <p:sldId id="260" r:id="rId7"/>
    <p:sldId id="263" r:id="rId8"/>
    <p:sldId id="264" r:id="rId9"/>
    <p:sldId id="273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5A83B-BC95-460B-A2FE-7DF9861C6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DFBB6-50AC-402B-98F3-86581FD5C7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3B5CF-4A13-47BC-B8B0-BC4D300ED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D98B7A-49A6-467A-A573-904F7F43C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69D21D-5707-494C-AAF7-220041DC1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8EBDE-2A60-4B5E-92D2-2EC8A9E41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1F1D2-CB9D-416C-AD5B-7A32C934C9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BFE20-1331-44BB-B873-F77075A42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5BBD2-9924-4F19-90B5-7E2A10E3B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18AB3-5613-4F89-8A6B-8D80D0D0D8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E6860-4800-4B90-BF45-6E9F0A7E8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1E8B1-D5ED-483F-931D-12CE7B59A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43168-BD09-47CD-8B14-BD6A676F66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1808A4-1CA9-4F97-82EF-1276953D17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/>
              <a:t>Concept Review</a:t>
            </a:r>
          </a:p>
        </p:txBody>
      </p:sp>
      <p:pic>
        <p:nvPicPr>
          <p:cNvPr id="3076" name="Picture 4" descr="13217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19400" y="5013325"/>
            <a:ext cx="3352800" cy="1844675"/>
          </a:xfrm>
          <a:noFill/>
          <a:ln/>
        </p:spPr>
      </p:pic>
      <p:sp>
        <p:nvSpPr>
          <p:cNvPr id="307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8382000" cy="5135563"/>
          </a:xfrm>
          <a:noFill/>
          <a:ln/>
        </p:spPr>
        <p:txBody>
          <a:bodyPr/>
          <a:lstStyle/>
          <a:p>
            <a:r>
              <a:rPr lang="en-US" sz="2800" b="1"/>
              <a:t>Homozygous:</a:t>
            </a:r>
            <a:r>
              <a:rPr lang="en-US" sz="2800"/>
              <a:t> Two of the ______ allele</a:t>
            </a:r>
          </a:p>
          <a:p>
            <a:pPr lvl="1"/>
            <a:r>
              <a:rPr lang="en-US" sz="2400"/>
              <a:t>Ex: (TT) homozygous __________ or (tt) homozygous ___________</a:t>
            </a:r>
          </a:p>
          <a:p>
            <a:r>
              <a:rPr lang="en-US" sz="2800" b="1"/>
              <a:t>Heterozygous:</a:t>
            </a:r>
            <a:r>
              <a:rPr lang="en-US" sz="2800"/>
              <a:t> Two _______ alleles</a:t>
            </a:r>
          </a:p>
          <a:p>
            <a:pPr lvl="1"/>
            <a:r>
              <a:rPr lang="en-US" sz="2400"/>
              <a:t>Tt</a:t>
            </a:r>
          </a:p>
          <a:p>
            <a:pPr lvl="1"/>
            <a:r>
              <a:rPr lang="en-US" sz="2400"/>
              <a:t>One allele must come from the mother and one comes from the father</a:t>
            </a:r>
          </a:p>
          <a:p>
            <a:pPr lvl="1"/>
            <a:r>
              <a:rPr lang="en-US" sz="2400"/>
              <a:t>The actual allele is decided through haploid _____ (sperm and egg) formation during meiosis</a:t>
            </a:r>
          </a:p>
          <a:p>
            <a:pPr lvl="1"/>
            <a:r>
              <a:rPr lang="en-US" sz="2400"/>
              <a:t>A zygote is the result of sperm fertilizing an _____</a:t>
            </a:r>
          </a:p>
          <a:p>
            <a:pPr lvl="1">
              <a:buFontTx/>
              <a:buNone/>
            </a:pPr>
            <a:endParaRPr lang="en-US" sz="2400"/>
          </a:p>
          <a:p>
            <a:pPr lvl="1"/>
            <a:endParaRPr lang="en-US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your worksheet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600200"/>
            <a:ext cx="8458200" cy="32004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53440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"/>
            <a:ext cx="7239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b="1"/>
              <a:t>Fertilization</a:t>
            </a:r>
            <a:r>
              <a:rPr lang="en-US" sz="2400"/>
              <a:t>: sperm and egg ______</a:t>
            </a:r>
          </a:p>
          <a:p>
            <a:r>
              <a:rPr lang="en-US" sz="2400" b="1"/>
              <a:t>Zygote</a:t>
            </a:r>
            <a:r>
              <a:rPr lang="en-US" sz="2400"/>
              <a:t>: fused sperm and egg after ________</a:t>
            </a:r>
          </a:p>
          <a:p>
            <a:r>
              <a:rPr lang="en-US" sz="2400" b="1"/>
              <a:t>Embryo</a:t>
            </a:r>
            <a:r>
              <a:rPr lang="en-US" sz="2400"/>
              <a:t>: First appearance of ______shape after around ___weeks</a:t>
            </a:r>
          </a:p>
          <a:p>
            <a:r>
              <a:rPr lang="en-US" sz="2400" b="1"/>
              <a:t>Fetus</a:t>
            </a:r>
            <a:r>
              <a:rPr lang="en-US" sz="2400"/>
              <a:t>: the baby is called this at the ___ week after fertilization</a:t>
            </a:r>
          </a:p>
        </p:txBody>
      </p:sp>
      <p:pic>
        <p:nvPicPr>
          <p:cNvPr id="8200" name="Picture 8" descr="From Egg to Embryo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838200"/>
            <a:ext cx="3713163" cy="2924175"/>
          </a:xfrm>
          <a:noFill/>
          <a:ln/>
        </p:spPr>
      </p:pic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Fertilization</a:t>
            </a:r>
          </a:p>
        </p:txBody>
      </p:sp>
      <p:pic>
        <p:nvPicPr>
          <p:cNvPr id="8208" name="Picture 16" descr="embryo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572000"/>
            <a:ext cx="1914525" cy="1565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b="1"/>
              <a:t>Autosome: </a:t>
            </a:r>
            <a:r>
              <a:rPr lang="en-US"/>
              <a:t>one of the 22 pairs of __-___ chromosomes</a:t>
            </a:r>
          </a:p>
          <a:p>
            <a:r>
              <a:rPr lang="en-US" b="1"/>
              <a:t>Sex Chromosome: </a:t>
            </a:r>
            <a:r>
              <a:rPr lang="en-US"/>
              <a:t>The 23</a:t>
            </a:r>
            <a:r>
              <a:rPr lang="en-US" baseline="30000"/>
              <a:t>rd</a:t>
            </a:r>
            <a:r>
              <a:rPr lang="en-US"/>
              <a:t> pair of chromosomes which may be __or __</a:t>
            </a:r>
          </a:p>
          <a:p>
            <a:r>
              <a:rPr lang="en-US" b="1"/>
              <a:t>Autosomal disorder-</a:t>
            </a:r>
            <a:r>
              <a:rPr lang="en-US"/>
              <a:t> a disorder caused by _____ found on one of the first 22 chromosomes</a:t>
            </a:r>
          </a:p>
          <a:p>
            <a:endParaRPr lang="en-US"/>
          </a:p>
          <a:p>
            <a:r>
              <a:rPr lang="en-US" b="1"/>
              <a:t>Pedigree-</a:t>
            </a:r>
            <a:r>
              <a:rPr lang="en-US"/>
              <a:t> A chart that shows the relationships within a ______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Pedigree Symbols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 of Inheritance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Most human genes are inherited in a Mendelian manner.  Probabilities can be calculated with a _______ ________.</a:t>
            </a:r>
          </a:p>
          <a:p>
            <a:pPr>
              <a:lnSpc>
                <a:spcPct val="90000"/>
              </a:lnSpc>
            </a:pPr>
            <a:r>
              <a:rPr lang="en-US" sz="2800"/>
              <a:t>We are usually unaware of their existence unless a variant form is present in the population which causes an ________ (or at least different) phenotype. </a:t>
            </a:r>
          </a:p>
          <a:p>
            <a:pPr>
              <a:lnSpc>
                <a:spcPct val="90000"/>
              </a:lnSpc>
            </a:pPr>
            <a:r>
              <a:rPr lang="en-US" sz="2800"/>
              <a:t>We can follow the inheritance of the abnormal phenotype and deduce whether the variant allele is _______or ________.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Autosomal Dominant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sz="2800" b="1"/>
              <a:t>autosomal dominant</a:t>
            </a:r>
          </a:p>
          <a:p>
            <a:r>
              <a:rPr lang="en-US" sz="2800"/>
              <a:t>A dominant condition is transmitted in unbroken descent from each generation to the next.  There would be no carriers.  Individuals that are _________ dominant or __________ would show the disorder</a:t>
            </a:r>
          </a:p>
          <a:p>
            <a:endParaRPr lang="en-US" sz="2800"/>
          </a:p>
        </p:txBody>
      </p:sp>
      <p:pic>
        <p:nvPicPr>
          <p:cNvPr id="6149" name="Picture 5" descr="adomped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4495800"/>
            <a:ext cx="6858000" cy="2093913"/>
          </a:xfrm>
          <a:noFill/>
          <a:ln/>
        </p:spPr>
      </p:pic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5105400" y="44958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019800" y="43434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Homozygous recessive genotype (___)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743200" y="4648200"/>
            <a:ext cx="914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09600" y="44196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Could be NN or ___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Autosomal Recessive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 recessive trait will only manifest itself when __________. (example: nn)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If it is a severe condition it will be unlikely that homozygotes will live to _________ and thus most occurences of the condition will be in matings between two heterozygotes (or </a:t>
            </a:r>
            <a:r>
              <a:rPr lang="en-US" sz="2400" b="1"/>
              <a:t>carriers</a:t>
            </a:r>
            <a:r>
              <a:rPr lang="en-US" sz="2400"/>
              <a:t>). 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 b="1" u="sng"/>
              <a:t>Carrier-</a:t>
            </a:r>
            <a:r>
              <a:rPr lang="en-US" sz="2400" u="sng"/>
              <a:t> Has an allele for a recessive trait but does not ______ the phenotype.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An autosomal recessive condition may be transmitted through a long line of carriers before, by ill chance two ________ mate. Then there will be a ____ chance that any child will be affected.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Autosomal Recessive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An autosomal recessive condition may be transmitted through a long line of carriers before, by ill chance two carriers mate. Then there will be a ___ chance that any child will be affected.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5791200" y="4343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6934200" y="4267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105400" y="48768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5105400" y="57150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943600" y="4267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1628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105400" y="5867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105400" y="5105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943600" y="5029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NN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019800" y="5867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Nn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7010400" y="5867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0104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Nn</a:t>
            </a:r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6705600" y="5638800"/>
            <a:ext cx="1371600" cy="990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200400" y="5029200"/>
            <a:ext cx="35814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6402" name="Picture 18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19600" y="2133600"/>
            <a:ext cx="4572000" cy="1512888"/>
          </a:xfrm>
          <a:noFill/>
          <a:ln/>
        </p:spPr>
      </p:pic>
      <p:sp>
        <p:nvSpPr>
          <p:cNvPr id="16404" name="Line 20"/>
          <p:cNvSpPr>
            <a:spLocks noChangeShapeType="1"/>
          </p:cNvSpPr>
          <p:nvPr/>
        </p:nvSpPr>
        <p:spPr bwMode="auto">
          <a:xfrm flipH="1" flipV="1">
            <a:off x="6781800" y="3581400"/>
            <a:ext cx="7620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 flipV="1">
            <a:off x="6248400" y="3581400"/>
            <a:ext cx="12954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7620000" y="37338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must be ____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066800"/>
            <a:ext cx="8839200" cy="48609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425</Words>
  <Application>Microsoft Office PowerPoint</Application>
  <PresentationFormat>On-screen Show (4:3)</PresentationFormat>
  <Paragraphs>48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Default Design</vt:lpstr>
      <vt:lpstr>Concept Review</vt:lpstr>
      <vt:lpstr>Fertilization</vt:lpstr>
      <vt:lpstr>Slide 3</vt:lpstr>
      <vt:lpstr>Common Pedigree Symbols</vt:lpstr>
      <vt:lpstr>Mode of Inheritance</vt:lpstr>
      <vt:lpstr>Autosomal Dominant</vt:lpstr>
      <vt:lpstr>Autosomal Recessive</vt:lpstr>
      <vt:lpstr>Autosomal Recessive</vt:lpstr>
      <vt:lpstr>Slide 9</vt:lpstr>
      <vt:lpstr>From your worksheet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Mill Creek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Pedigree Notes</dc:title>
  <dc:creator>James Holden</dc:creator>
  <cp:lastModifiedBy>BUFORDKM</cp:lastModifiedBy>
  <cp:revision>9</cp:revision>
  <dcterms:created xsi:type="dcterms:W3CDTF">2007-02-14T00:43:10Z</dcterms:created>
  <dcterms:modified xsi:type="dcterms:W3CDTF">2015-04-17T18:48:37Z</dcterms:modified>
</cp:coreProperties>
</file>